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6"/>
  </p:notesMasterIdLst>
  <p:sldIdLst>
    <p:sldId id="2147479530" r:id="rId2"/>
    <p:sldId id="2147479497" r:id="rId3"/>
    <p:sldId id="2147483609" r:id="rId4"/>
    <p:sldId id="269" r:id="rId5"/>
    <p:sldId id="2147483607" r:id="rId6"/>
    <p:sldId id="2147483587" r:id="rId7"/>
    <p:sldId id="265" r:id="rId8"/>
    <p:sldId id="2147482761" r:id="rId9"/>
    <p:sldId id="2147482738" r:id="rId10"/>
    <p:sldId id="2147479579" r:id="rId11"/>
    <p:sldId id="286" r:id="rId12"/>
    <p:sldId id="2147483610" r:id="rId13"/>
    <p:sldId id="2147483611" r:id="rId14"/>
    <p:sldId id="21474821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D9FF"/>
    <a:srgbClr val="AC62FF"/>
    <a:srgbClr val="5DA7E7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9030" autoAdjust="0"/>
  </p:normalViewPr>
  <p:slideViewPr>
    <p:cSldViewPr snapToGrid="0">
      <p:cViewPr varScale="1">
        <p:scale>
          <a:sx n="59" d="100"/>
          <a:sy n="59" d="100"/>
        </p:scale>
        <p:origin x="1387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10/1/2024 10:19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22E6C-A02C-4BB1-90E8-FA24A474D4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86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22E6C-A02C-4BB1-90E8-FA24A474D4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3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E9E2BA-34B5-46D1-A4BE-C7CCB6EDB6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30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D8D1-47F5-3855-E5B4-3CB99048D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18885-6D64-ED53-59CD-2E6F9C838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7C673-1A22-6976-D002-27B6F04E0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C57F10-03E4-153A-D42F-879D539B70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F8872-7363-E4CB-45B3-131D0AFC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095793-8366-92AD-7FB2-8D0C1D0417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10/1/2024 10:19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6FF1B-3F76-2953-A5C0-A1C90142B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6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05D1E-4D47-44D4-8920-7EA17670726A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1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10/1/2024 10:19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45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9ABDCF-0071-4C18-BCC3-E556CD0A13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5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2BAD-9D22-A975-09FC-06D4F0D1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CE3ED-F4FF-19CF-72EA-8BCF0817B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F3892-4C49-868A-210B-F4C2ACA59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654909-9E6E-77D2-7682-64C60014D3E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C187-105C-36A9-4335-1B509E13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E5C725-0BCB-15AC-04B7-68BB44141D7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10/1/2024 10:19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74F88-AF5E-D20E-6829-448591A8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1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756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7685-F632-408C-8C96-1F369BCA7E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2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8ADA9-AFDC-4001-B7F1-A1933665B8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60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 descr="Light Pattern: Plus dots">
            <a:extLst>
              <a:ext uri="{FF2B5EF4-FFF2-40B4-BE49-F238E27FC236}">
                <a16:creationId xmlns:a16="http://schemas.microsoft.com/office/drawing/2014/main" id="{CD42EBF0-FDE7-B149-AE9E-2B58C524690D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1A5320-B9B1-73B7-CD66-609BF85C2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937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74000">
                <a:schemeClr val="bg1">
                  <a:alpha val="98000"/>
                </a:schemeClr>
              </a:gs>
              <a:gs pos="100000">
                <a:schemeClr val="bg1">
                  <a:alpha val="71987"/>
                </a:schemeClr>
              </a:gs>
              <a:gs pos="16000">
                <a:schemeClr val="bg1">
                  <a:alpha val="95000"/>
                </a:schemeClr>
              </a:gs>
              <a:gs pos="0">
                <a:schemeClr val="bg1">
                  <a:alpha val="49000"/>
                </a:schemeClr>
              </a:gs>
            </a:gsLst>
            <a:path path="circle">
              <a:fillToRect l="100000" t="100000"/>
            </a:path>
          </a:gradFill>
          <a:ln w="12700">
            <a:noFill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348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5279E0-7ADE-4810-B3CF-D2664576264B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3027900"/>
            <a:ext cx="4898137" cy="134190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457200" indent="0">
              <a:buNone/>
              <a:defRPr sz="1400">
                <a:solidFill>
                  <a:schemeClr val="tx1"/>
                </a:solidFill>
                <a:latin typeface="+mn-lt"/>
              </a:defRPr>
            </a:lvl3pPr>
            <a:lvl4pPr marL="685800" indent="0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914400" indent="0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676320"/>
            <a:ext cx="5010871" cy="1107996"/>
          </a:xfrm>
        </p:spPr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04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orient="horz" pos="156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smosDBRAGwithPyth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ka.ms/CosmosVectorSearch" TargetMode="External"/><Relationship Id="rId4" Type="http://schemas.openxmlformats.org/officeDocument/2006/relationships/hyperlink" Target="https://aka.ms/AzureCosmosDB/Gallery/AI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microsoft.com/office/2007/relationships/hdphoto" Target="../media/hdphoto2.wdp"/><Relationship Id="rId4" Type="http://schemas.openxmlformats.org/officeDocument/2006/relationships/image" Target="../media/image36.sv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hyperlink" Target="https://microsoft.sharepoint.com/:v:/t/DocumentDB/EbRlrh4dVr9HqMBVr8ZQe2MBGRp0LUJdnxnzJZfsqenZVw?e=O75u8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70"/>
            <a:ext cx="9266382" cy="1231106"/>
          </a:xfrm>
        </p:spPr>
        <p:txBody>
          <a:bodyPr/>
          <a:lstStyle/>
          <a:p>
            <a:r>
              <a:rPr lang="en-US" dirty="0"/>
              <a:t>Scalable RAG with</a:t>
            </a:r>
            <a:br>
              <a:rPr lang="en-US" dirty="0">
                <a:solidFill>
                  <a:srgbClr val="71D9FF"/>
                </a:solidFill>
              </a:rPr>
            </a:br>
            <a:r>
              <a:rPr lang="en-US" dirty="0">
                <a:solidFill>
                  <a:srgbClr val="71D9FF"/>
                </a:solidFill>
              </a:rPr>
              <a:t>Azure Cosmos DB for NoSQL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BDFB-DC0A-3912-BF09-98BEA411A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830997"/>
          </a:xfrm>
        </p:spPr>
        <p:txBody>
          <a:bodyPr/>
          <a:lstStyle/>
          <a:p>
            <a:r>
              <a:rPr lang="en-US" dirty="0"/>
              <a:t>Speaker Name</a:t>
            </a:r>
          </a:p>
          <a:p>
            <a:r>
              <a:rPr lang="en-US" dirty="0"/>
              <a:t>Title</a:t>
            </a:r>
          </a:p>
          <a:p>
            <a:r>
              <a:rPr lang="en-US" dirty="0">
                <a:solidFill>
                  <a:srgbClr val="00B0F0"/>
                </a:solidFill>
              </a:rPr>
              <a:t>Company</a:t>
            </a:r>
          </a:p>
        </p:txBody>
      </p:sp>
      <p:pic>
        <p:nvPicPr>
          <p:cNvPr id="4" name="Picture 3" descr="Top reasons to migrate MongoDB to Cosmos DB - Neal Analytics">
            <a:extLst>
              <a:ext uri="{FF2B5EF4-FFF2-40B4-BE49-F238E27FC236}">
                <a16:creationId xmlns:a16="http://schemas.microsoft.com/office/drawing/2014/main" id="{A3C7EB68-CECA-992E-379F-28E790D6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048" y="1051243"/>
            <a:ext cx="4216270" cy="22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5DE8F0-8FA6-30B1-5DAD-668C1856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/>
              <a:t>Vector Search in Azure Cosmos DB for NoSQL</a:t>
            </a:r>
          </a:p>
        </p:txBody>
      </p:sp>
      <p:sp>
        <p:nvSpPr>
          <p:cNvPr id="6" name="!!container">
            <a:extLst>
              <a:ext uri="{FF2B5EF4-FFF2-40B4-BE49-F238E27FC236}">
                <a16:creationId xmlns:a16="http://schemas.microsoft.com/office/drawing/2014/main" id="{0F4DE09A-8DD9-EB4C-167F-1225F5548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1614488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Store data + </a:t>
            </a:r>
            <a:b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vectors together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Reduced Complexity &amp; Cost</a:t>
            </a:r>
          </a:p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Transactional Data &amp; Vectors</a:t>
            </a:r>
          </a:p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Optimized for App Developers</a:t>
            </a:r>
            <a:endParaRPr kumimoji="0" lang="en-US" sz="12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7" name="!!container">
            <a:extLst>
              <a:ext uri="{FF2B5EF4-FFF2-40B4-BE49-F238E27FC236}">
                <a16:creationId xmlns:a16="http://schemas.microsoft.com/office/drawing/2014/main" id="{42BA79FB-5B73-5CA6-C881-5D7ABBC1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401122" y="1614488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Vector Search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+ Query Filters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Combine with equality, range </a:t>
            </a:r>
            <a:b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&amp; spatial filters</a:t>
            </a: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Optimize query</a:t>
            </a:r>
            <a:r>
              <a:rPr kumimoji="0" lang="en-US" sz="1600" b="0" i="0" u="none" strike="noStrike" kern="1200" cap="none" spc="0" normalizeH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 focus</a:t>
            </a: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 </a:t>
            </a:r>
          </a:p>
        </p:txBody>
      </p:sp>
      <p:sp>
        <p:nvSpPr>
          <p:cNvPr id="9" name="!!container">
            <a:extLst>
              <a:ext uri="{FF2B5EF4-FFF2-40B4-BE49-F238E27FC236}">
                <a16:creationId xmlns:a16="http://schemas.microsoft.com/office/drawing/2014/main" id="{85ED0F08-774D-895D-89EE-006AA2CD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217027" y="1614488"/>
            <a:ext cx="3389756" cy="2052250"/>
          </a:xfrm>
          <a:prstGeom prst="roundRect">
            <a:avLst>
              <a:gd name="adj" fmla="val 11283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Flexible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Indexing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Flat, quantized flat, and </a:t>
            </a:r>
            <a:r>
              <a:rPr kumimoji="0" lang="en-US" sz="16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DiskANN</a:t>
            </a: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 indexing available</a:t>
            </a:r>
          </a:p>
        </p:txBody>
      </p:sp>
      <p:sp>
        <p:nvSpPr>
          <p:cNvPr id="11" name="!!container">
            <a:extLst>
              <a:ext uri="{FF2B5EF4-FFF2-40B4-BE49-F238E27FC236}">
                <a16:creationId xmlns:a16="http://schemas.microsoft.com/office/drawing/2014/main" id="{FFF238C0-3791-A4FD-9940-32302FC8D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4070959"/>
            <a:ext cx="11025188" cy="2157635"/>
          </a:xfrm>
          <a:prstGeom prst="roundRect">
            <a:avLst>
              <a:gd name="adj" fmla="val 1070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Azure Cosmos DB for NoSQL Capabilities</a:t>
            </a:r>
            <a:endParaRPr lang="en-US" sz="1600" dirty="0">
              <a:ln w="3175">
                <a:noFill/>
              </a:ln>
              <a:solidFill>
                <a:srgbClr val="71D9FF"/>
              </a:solidFill>
              <a:latin typeface="+mj-lt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Serverless or provisioned throughput</a:t>
            </a: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" panose="020B0502040204020203" pitchFamily="34" charset="0"/>
                <a:cs typeface="Segoe UI" pitchFamily="34" charset="0"/>
              </a:rPr>
              <a:t>Built-in multitenancy </a:t>
            </a:r>
            <a:endParaRPr kumimoji="0" lang="en-US" sz="160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Instant &amp; dynamic </a:t>
            </a:r>
            <a:r>
              <a:rPr kumimoji="0" lang="en-US" sz="16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autoscale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" panose="020B0502040204020203" pitchFamily="34" charset="0"/>
                <a:cs typeface="Segoe UI" pitchFamily="34" charset="0"/>
              </a:rPr>
              <a:t>&lt;10ms point-reads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Globally-replicated</a:t>
            </a: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Industry-leading 99.999% SLA</a:t>
            </a:r>
          </a:p>
        </p:txBody>
      </p:sp>
    </p:spTree>
    <p:extLst>
      <p:ext uri="{BB962C8B-B14F-4D97-AF65-F5344CB8AC3E}">
        <p14:creationId xmlns:p14="http://schemas.microsoft.com/office/powerpoint/2010/main" val="1590962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A1E06-258C-4C8B-0398-B060CC97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9DD969E6-6A21-9A09-5A11-386705498FC3}"/>
              </a:ext>
            </a:extLst>
          </p:cNvPr>
          <p:cNvSpPr/>
          <p:nvPr/>
        </p:nvSpPr>
        <p:spPr bwMode="auto">
          <a:xfrm>
            <a:off x="585216" y="3583453"/>
            <a:ext cx="11018519" cy="2598975"/>
          </a:xfrm>
          <a:prstGeom prst="round2SameRect">
            <a:avLst>
              <a:gd name="adj1" fmla="val 16667"/>
              <a:gd name="adj2" fmla="val 4997"/>
            </a:avLst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D8CC248E-2339-9B4F-B8C1-B8138B3CA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39908" y="2003049"/>
            <a:ext cx="3520440" cy="3441329"/>
          </a:xfrm>
          <a:prstGeom prst="roundRect">
            <a:avLst>
              <a:gd name="adj" fmla="val 2824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8051760-4D81-B925-25B3-D6C8553AC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088948" y="2003049"/>
            <a:ext cx="3520440" cy="3441329"/>
          </a:xfrm>
          <a:prstGeom prst="roundRect">
            <a:avLst>
              <a:gd name="adj" fmla="val 2824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7FC5EA7-245C-241C-C505-8CF3D6334BBD}"/>
              </a:ext>
            </a:extLst>
          </p:cNvPr>
          <p:cNvSpPr/>
          <p:nvPr/>
        </p:nvSpPr>
        <p:spPr>
          <a:xfrm>
            <a:off x="749747" y="6460191"/>
            <a:ext cx="383444" cy="152400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x_0-wus-d3-775556d0412abd7071ef231526d419c2" descr="[animate output image]">
            <a:extLst>
              <a:ext uri="{FF2B5EF4-FFF2-40B4-BE49-F238E27FC236}">
                <a16:creationId xmlns:a16="http://schemas.microsoft.com/office/drawing/2014/main" id="{7DD77DC0-860A-C27A-30F3-F1CACCDE8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75" y="2741099"/>
            <a:ext cx="2372386" cy="2372382"/>
          </a:xfrm>
          <a:prstGeom prst="roundRect">
            <a:avLst>
              <a:gd name="adj" fmla="val 6263"/>
            </a:avLst>
          </a:prstGeom>
          <a:noFill/>
          <a:ln>
            <a:noFill/>
          </a:ln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772E74EB-2CD7-E3EE-2D70-917040CC9DBE}"/>
              </a:ext>
            </a:extLst>
          </p:cNvPr>
          <p:cNvSpPr txBox="1">
            <a:spLocks/>
          </p:cNvSpPr>
          <p:nvPr/>
        </p:nvSpPr>
        <p:spPr>
          <a:xfrm>
            <a:off x="588263" y="103977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Scalable and cost effective, ideal for multi-tenant apps</a:t>
            </a:r>
          </a:p>
        </p:txBody>
      </p:sp>
      <p:sp>
        <p:nvSpPr>
          <p:cNvPr id="11" name="Title 22">
            <a:extLst>
              <a:ext uri="{FF2B5EF4-FFF2-40B4-BE49-F238E27FC236}">
                <a16:creationId xmlns:a16="http://schemas.microsoft.com/office/drawing/2014/main" id="{83AABE42-43B2-F057-013E-848E988B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1D9FF"/>
                </a:solidFill>
              </a:rPr>
              <a:t>Multi-modal database with built-in </a:t>
            </a:r>
            <a:r>
              <a:rPr lang="en-US" dirty="0" err="1">
                <a:solidFill>
                  <a:srgbClr val="71D9FF"/>
                </a:solidFill>
              </a:rPr>
              <a:t>DiskANN</a:t>
            </a:r>
            <a:r>
              <a:rPr lang="en-US" dirty="0">
                <a:solidFill>
                  <a:srgbClr val="71D9FF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28801-3727-1CE2-A711-6E5A81F6E188}"/>
              </a:ext>
            </a:extLst>
          </p:cNvPr>
          <p:cNvSpPr txBox="1"/>
          <p:nvPr/>
        </p:nvSpPr>
        <p:spPr>
          <a:xfrm>
            <a:off x="317744" y="6572791"/>
            <a:ext cx="27747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5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*In preview, GA November ‘24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ounded Rectangle 3">
            <a:extLst>
              <a:ext uri="{FF2B5EF4-FFF2-40B4-BE49-F238E27FC236}">
                <a16:creationId xmlns:a16="http://schemas.microsoft.com/office/drawing/2014/main" id="{9CFC0392-4A7F-E6FD-0FB6-FB9109BA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90868" y="2003049"/>
            <a:ext cx="3520440" cy="3441329"/>
          </a:xfrm>
          <a:prstGeom prst="roundRect">
            <a:avLst>
              <a:gd name="adj" fmla="val 2824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3" name="Right Arrow 24">
            <a:extLst>
              <a:ext uri="{FF2B5EF4-FFF2-40B4-BE49-F238E27FC236}">
                <a16:creationId xmlns:a16="http://schemas.microsoft.com/office/drawing/2014/main" id="{A83D3BED-F0A3-69A2-89EE-918E9E6E15C6}"/>
              </a:ext>
            </a:extLst>
          </p:cNvPr>
          <p:cNvSpPr/>
          <p:nvPr/>
        </p:nvSpPr>
        <p:spPr>
          <a:xfrm rot="5400000">
            <a:off x="2124864" y="3288108"/>
            <a:ext cx="452448" cy="355735"/>
          </a:xfrm>
          <a:prstGeom prst="rightArrow">
            <a:avLst/>
          </a:prstGeom>
          <a:gradFill>
            <a:gsLst>
              <a:gs pos="52000">
                <a:srgbClr val="FFFFFF">
                  <a:alpha val="44176"/>
                </a:srgbClr>
              </a:gs>
              <a:gs pos="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8" name="Right Arrow 39">
            <a:extLst>
              <a:ext uri="{FF2B5EF4-FFF2-40B4-BE49-F238E27FC236}">
                <a16:creationId xmlns:a16="http://schemas.microsoft.com/office/drawing/2014/main" id="{09770425-50F7-79FD-ABC6-30B0FA98E0FF}"/>
              </a:ext>
            </a:extLst>
          </p:cNvPr>
          <p:cNvSpPr/>
          <p:nvPr/>
        </p:nvSpPr>
        <p:spPr>
          <a:xfrm rot="5400000">
            <a:off x="2104867" y="4343103"/>
            <a:ext cx="492442" cy="322837"/>
          </a:xfrm>
          <a:prstGeom prst="rightArrow">
            <a:avLst/>
          </a:prstGeom>
          <a:gradFill flip="none" rotWithShape="1">
            <a:gsLst>
              <a:gs pos="21000">
                <a:srgbClr val="8661C5"/>
              </a:gs>
              <a:gs pos="91000">
                <a:srgbClr val="C5B4E3"/>
              </a:gs>
            </a:gsLst>
            <a:lin ang="0" scaled="1"/>
            <a:tileRect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3" name="Right Arrow 26">
            <a:extLst>
              <a:ext uri="{FF2B5EF4-FFF2-40B4-BE49-F238E27FC236}">
                <a16:creationId xmlns:a16="http://schemas.microsoft.com/office/drawing/2014/main" id="{FED7DF6C-E3DD-4843-19E9-6F4624EF33D6}"/>
              </a:ext>
            </a:extLst>
          </p:cNvPr>
          <p:cNvSpPr/>
          <p:nvPr/>
        </p:nvSpPr>
        <p:spPr>
          <a:xfrm rot="5400000">
            <a:off x="4980404" y="3792562"/>
            <a:ext cx="1083937" cy="324594"/>
          </a:xfrm>
          <a:prstGeom prst="rightArrow">
            <a:avLst/>
          </a:prstGeom>
          <a:gradFill>
            <a:gsLst>
              <a:gs pos="52000">
                <a:srgbClr val="FFFFFF">
                  <a:alpha val="44176"/>
                </a:srgbClr>
              </a:gs>
              <a:gs pos="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4" name="Right Arrow 28">
            <a:extLst>
              <a:ext uri="{FF2B5EF4-FFF2-40B4-BE49-F238E27FC236}">
                <a16:creationId xmlns:a16="http://schemas.microsoft.com/office/drawing/2014/main" id="{23C6E291-AD86-A9B3-FC3E-665C33AD11B6}"/>
              </a:ext>
            </a:extLst>
          </p:cNvPr>
          <p:cNvSpPr/>
          <p:nvPr/>
        </p:nvSpPr>
        <p:spPr>
          <a:xfrm rot="16200000">
            <a:off x="6339569" y="4006037"/>
            <a:ext cx="848502" cy="341059"/>
          </a:xfrm>
          <a:prstGeom prst="rightArrow">
            <a:avLst/>
          </a:prstGeom>
          <a:gradFill flip="none" rotWithShape="1">
            <a:gsLst>
              <a:gs pos="21000">
                <a:schemeClr val="accent3"/>
              </a:gs>
              <a:gs pos="91000">
                <a:srgbClr val="8DC8E8"/>
              </a:gs>
            </a:gsLst>
            <a:lin ang="0" scaled="1"/>
            <a:tileRect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4687897-2F7F-8609-D78E-1BF9EAC92CF5}"/>
              </a:ext>
            </a:extLst>
          </p:cNvPr>
          <p:cNvSpPr txBox="1"/>
          <p:nvPr/>
        </p:nvSpPr>
        <p:spPr>
          <a:xfrm>
            <a:off x="8985993" y="2128797"/>
            <a:ext cx="17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Algorithms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73609-0EDF-A421-78D3-CA7183397132}"/>
              </a:ext>
            </a:extLst>
          </p:cNvPr>
          <p:cNvSpPr txBox="1"/>
          <p:nvPr/>
        </p:nvSpPr>
        <p:spPr>
          <a:xfrm>
            <a:off x="1106748" y="2630685"/>
            <a:ext cx="2488681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9DCD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Large Vectors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B9DCD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 D1, D2, D3, D4, D5, …, D99, D100 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F1F96-3EA4-3DA3-A2E4-B3010EE8908D}"/>
              </a:ext>
            </a:extLst>
          </p:cNvPr>
          <p:cNvSpPr txBox="1"/>
          <p:nvPr/>
        </p:nvSpPr>
        <p:spPr>
          <a:xfrm>
            <a:off x="1106748" y="4762715"/>
            <a:ext cx="248868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Compressed Vectors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 D1, D2 .., D10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D5F85-6A85-06B3-B5D5-F788A55AA784}"/>
              </a:ext>
            </a:extLst>
          </p:cNvPr>
          <p:cNvSpPr txBox="1"/>
          <p:nvPr/>
        </p:nvSpPr>
        <p:spPr>
          <a:xfrm>
            <a:off x="1042227" y="2128797"/>
            <a:ext cx="261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Vector compression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3076BD-1327-2CB0-EFA2-2E6971C6DBA3}"/>
              </a:ext>
            </a:extLst>
          </p:cNvPr>
          <p:cNvSpPr txBox="1"/>
          <p:nvPr/>
        </p:nvSpPr>
        <p:spPr>
          <a:xfrm>
            <a:off x="1534855" y="3770695"/>
            <a:ext cx="1632467" cy="471076"/>
          </a:xfrm>
          <a:prstGeom prst="roundRect">
            <a:avLst>
              <a:gd name="adj" fmla="val 13771"/>
            </a:avLst>
          </a:prstGeom>
          <a:solidFill>
            <a:srgbClr val="8661C5"/>
          </a:solidFill>
          <a:ln>
            <a:noFill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Quantization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8" name="Rounded Rectangle 4">
            <a:extLst>
              <a:ext uri="{FF2B5EF4-FFF2-40B4-BE49-F238E27FC236}">
                <a16:creationId xmlns:a16="http://schemas.microsoft.com/office/drawing/2014/main" id="{53EB5C68-6A4B-8A48-DC09-CA804C9D5B8F}"/>
              </a:ext>
            </a:extLst>
          </p:cNvPr>
          <p:cNvSpPr/>
          <p:nvPr/>
        </p:nvSpPr>
        <p:spPr>
          <a:xfrm>
            <a:off x="4899658" y="3002528"/>
            <a:ext cx="2439290" cy="739618"/>
          </a:xfrm>
          <a:prstGeom prst="roundRect">
            <a:avLst>
              <a:gd name="adj" fmla="val 8391"/>
            </a:avLst>
          </a:prstGeom>
          <a:solidFill>
            <a:srgbClr val="8DC8E8"/>
          </a:solidFill>
          <a:ln>
            <a:noFill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5A015F6-A1B9-A31E-CED0-FAD6B3AB2932}"/>
              </a:ext>
            </a:extLst>
          </p:cNvPr>
          <p:cNvSpPr txBox="1"/>
          <p:nvPr/>
        </p:nvSpPr>
        <p:spPr>
          <a:xfrm>
            <a:off x="5115310" y="3344614"/>
            <a:ext cx="2007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Compressed vectors</a:t>
            </a:r>
          </a:p>
        </p:txBody>
      </p:sp>
      <p:sp>
        <p:nvSpPr>
          <p:cNvPr id="110" name="Rounded Rectangle 11">
            <a:extLst>
              <a:ext uri="{FF2B5EF4-FFF2-40B4-BE49-F238E27FC236}">
                <a16:creationId xmlns:a16="http://schemas.microsoft.com/office/drawing/2014/main" id="{5BC04213-8213-1ABF-3336-4CFF2BE05CF6}"/>
              </a:ext>
            </a:extLst>
          </p:cNvPr>
          <p:cNvSpPr/>
          <p:nvPr/>
        </p:nvSpPr>
        <p:spPr>
          <a:xfrm>
            <a:off x="4899658" y="4496825"/>
            <a:ext cx="2439289" cy="739617"/>
          </a:xfrm>
          <a:prstGeom prst="roundRect">
            <a:avLst>
              <a:gd name="adj" fmla="val 12337"/>
            </a:avLst>
          </a:prstGeom>
          <a:solidFill>
            <a:schemeClr val="accent1"/>
          </a:solidFill>
          <a:ln>
            <a:noFill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SSD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FCFDDA6-D462-0646-C14F-8B1ECABD3B1E}"/>
              </a:ext>
            </a:extLst>
          </p:cNvPr>
          <p:cNvSpPr txBox="1"/>
          <p:nvPr/>
        </p:nvSpPr>
        <p:spPr>
          <a:xfrm>
            <a:off x="4513987" y="2128797"/>
            <a:ext cx="3236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Storage and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graph construction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39813-89AC-51B7-B04A-F0E11D5CCBFE}"/>
              </a:ext>
            </a:extLst>
          </p:cNvPr>
          <p:cNvSpPr txBox="1"/>
          <p:nvPr/>
        </p:nvSpPr>
        <p:spPr>
          <a:xfrm>
            <a:off x="5125184" y="4836520"/>
            <a:ext cx="198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vectors + graph</a:t>
            </a:r>
          </a:p>
        </p:txBody>
      </p:sp>
      <p:pic>
        <p:nvPicPr>
          <p:cNvPr id="112" name="Graphic 111" descr="Network with solid fill">
            <a:extLst>
              <a:ext uri="{FF2B5EF4-FFF2-40B4-BE49-F238E27FC236}">
                <a16:creationId xmlns:a16="http://schemas.microsoft.com/office/drawing/2014/main" id="{1D319A85-BA8F-56D2-ADDC-1E515B590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4215" y="4519456"/>
            <a:ext cx="341060" cy="341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6EDA3-956C-89A5-651C-D33CBE319C4A}"/>
              </a:ext>
            </a:extLst>
          </p:cNvPr>
          <p:cNvSpPr txBox="1"/>
          <p:nvPr/>
        </p:nvSpPr>
        <p:spPr>
          <a:xfrm>
            <a:off x="1197114" y="5683217"/>
            <a:ext cx="1895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Unlimited 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B41F-8A48-F98F-26AB-BBBE4C2FE40C}"/>
              </a:ext>
            </a:extLst>
          </p:cNvPr>
          <p:cNvSpPr txBox="1"/>
          <p:nvPr/>
        </p:nvSpPr>
        <p:spPr>
          <a:xfrm>
            <a:off x="3954330" y="5683217"/>
            <a:ext cx="142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Low latency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76064-7E90-67CC-D863-5A913F56D6A3}"/>
              </a:ext>
            </a:extLst>
          </p:cNvPr>
          <p:cNvSpPr txBox="1"/>
          <p:nvPr/>
        </p:nvSpPr>
        <p:spPr>
          <a:xfrm>
            <a:off x="6242916" y="5683217"/>
            <a:ext cx="263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Robust to data changes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6FE0C-7F23-B892-AE25-48F56F75F42A}"/>
              </a:ext>
            </a:extLst>
          </p:cNvPr>
          <p:cNvSpPr txBox="1"/>
          <p:nvPr/>
        </p:nvSpPr>
        <p:spPr>
          <a:xfrm>
            <a:off x="9735625" y="5683217"/>
            <a:ext cx="125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D6CC3D-5970-432F-7F9D-DD0CF8F6DD54}"/>
              </a:ext>
            </a:extLst>
          </p:cNvPr>
          <p:cNvCxnSpPr>
            <a:cxnSpLocks/>
          </p:cNvCxnSpPr>
          <p:nvPr/>
        </p:nvCxnSpPr>
        <p:spPr>
          <a:xfrm>
            <a:off x="3523406" y="5683217"/>
            <a:ext cx="0" cy="33855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9507C0-9F44-3D66-33C0-90C00FE4DDFB}"/>
              </a:ext>
            </a:extLst>
          </p:cNvPr>
          <p:cNvCxnSpPr>
            <a:cxnSpLocks/>
          </p:cNvCxnSpPr>
          <p:nvPr/>
        </p:nvCxnSpPr>
        <p:spPr>
          <a:xfrm>
            <a:off x="5811992" y="5683217"/>
            <a:ext cx="0" cy="33855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AAF29E-105D-C9E0-DBE4-B7E52BBBF701}"/>
              </a:ext>
            </a:extLst>
          </p:cNvPr>
          <p:cNvCxnSpPr>
            <a:cxnSpLocks/>
          </p:cNvCxnSpPr>
          <p:nvPr/>
        </p:nvCxnSpPr>
        <p:spPr>
          <a:xfrm>
            <a:off x="9304702" y="5683217"/>
            <a:ext cx="0" cy="33855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4402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4F0A-81B3-8EBE-CE68-1F2711600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63" y="2501900"/>
            <a:ext cx="11018520" cy="677108"/>
          </a:xfrm>
        </p:spPr>
        <p:txBody>
          <a:bodyPr/>
          <a:lstStyle/>
          <a:p>
            <a:pPr marL="577850" indent="-566738"/>
            <a:r>
              <a:rPr lang="en-US" sz="4400" dirty="0">
                <a:solidFill>
                  <a:srgbClr val="AC62FF"/>
                </a:solidFill>
              </a:rPr>
              <a:t>DEMO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38DD-F3E8-D372-7B0B-76384D3444E1}"/>
              </a:ext>
            </a:extLst>
          </p:cNvPr>
          <p:cNvSpPr txBox="1"/>
          <p:nvPr/>
        </p:nvSpPr>
        <p:spPr>
          <a:xfrm>
            <a:off x="787400" y="3179008"/>
            <a:ext cx="1033780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/>
              <a:t>Using Python + Azure Cosmos DB for NoSQL + Azure Open AI to build a chatbot featuring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RAG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Chat History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Semantic Caching</a:t>
            </a:r>
          </a:p>
        </p:txBody>
      </p:sp>
    </p:spTree>
    <p:extLst>
      <p:ext uri="{BB962C8B-B14F-4D97-AF65-F5344CB8AC3E}">
        <p14:creationId xmlns:p14="http://schemas.microsoft.com/office/powerpoint/2010/main" val="5759549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E2E7-B4B9-CD64-376F-2F0F433C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7D3A3-4518-3C3F-E821-5EC5BFA03BFC}"/>
              </a:ext>
            </a:extLst>
          </p:cNvPr>
          <p:cNvSpPr txBox="1"/>
          <p:nvPr/>
        </p:nvSpPr>
        <p:spPr>
          <a:xfrm>
            <a:off x="381000" y="2057400"/>
            <a:ext cx="11018520" cy="1858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demo: </a:t>
            </a:r>
            <a:r>
              <a:rPr lang="en-US" sz="2800" dirty="0">
                <a:hlinkClick r:id="rId3"/>
              </a:rPr>
              <a:t>aka.ms/CosmosDBRAGwithPython</a:t>
            </a:r>
            <a:endParaRPr lang="en-US" sz="2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Docs, demos, videos, and more: </a:t>
            </a:r>
            <a:r>
              <a:rPr lang="en-US" sz="2800" dirty="0">
                <a:hlinkClick r:id="rId4"/>
              </a:rPr>
              <a:t>aka.ms/AzureCosmosDB/Gallery/AI</a:t>
            </a:r>
            <a:endParaRPr lang="en-US" sz="2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Azure Cosmos DB Vector Search: </a:t>
            </a:r>
            <a:r>
              <a:rPr lang="en-US" sz="2800" dirty="0">
                <a:hlinkClick r:id="rId5"/>
              </a:rPr>
              <a:t>aka.ms/CosmosVectorSearch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20520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B981264-1A9B-EB0C-0C2E-6A1AA316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15320"/>
            <a:ext cx="11018520" cy="553998"/>
          </a:xfrm>
        </p:spPr>
        <p:txBody>
          <a:bodyPr/>
          <a:lstStyle/>
          <a:p>
            <a:pPr algn="ctr"/>
            <a:r>
              <a:rPr lang="en-US"/>
              <a:t>Azure AI Advantage free offer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CA99B4-6C35-66C8-C003-1E6DEE440211}"/>
              </a:ext>
            </a:extLst>
          </p:cNvPr>
          <p:cNvSpPr txBox="1"/>
          <p:nvPr/>
        </p:nvSpPr>
        <p:spPr>
          <a:xfrm>
            <a:off x="3944401" y="5569578"/>
            <a:ext cx="4306244" cy="3668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Aptos" panose="020B0004020202020204" pitchFamily="34" charset="0"/>
                <a:cs typeface="Times New Roman" panose="02020603050405020304" pitchFamily="18" charset="0"/>
              </a:rPr>
              <a:t>Learn more: </a:t>
            </a: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srgbClr val="091F2C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"/>
                <a:ea typeface="Aptos" panose="020B0004020202020204" pitchFamily="34" charset="0"/>
                <a:cs typeface="Times New Roman" panose="02020603050405020304" pitchFamily="18" charset="0"/>
              </a:rPr>
              <a:t>Aka.ms/AzureAIAdvantageBlog 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3439910-E897-6A16-EBE3-E99F3E8F187D}"/>
              </a:ext>
            </a:extLst>
          </p:cNvPr>
          <p:cNvSpPr txBox="1">
            <a:spLocks/>
          </p:cNvSpPr>
          <p:nvPr/>
        </p:nvSpPr>
        <p:spPr>
          <a:xfrm>
            <a:off x="9015966" y="4878031"/>
            <a:ext cx="2019102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Mission critical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6E07FED-847F-79A0-9D53-F2F8DF192D65}"/>
              </a:ext>
            </a:extLst>
          </p:cNvPr>
          <p:cNvSpPr txBox="1">
            <a:spLocks/>
          </p:cNvSpPr>
          <p:nvPr/>
        </p:nvSpPr>
        <p:spPr>
          <a:xfrm>
            <a:off x="3303488" y="4878031"/>
            <a:ext cx="2246918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Guaranteed performance and scale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91B12B2C-1411-A528-FE89-5A38AFAC8834}"/>
              </a:ext>
            </a:extLst>
          </p:cNvPr>
          <p:cNvSpPr txBox="1">
            <a:spLocks/>
          </p:cNvSpPr>
          <p:nvPr/>
        </p:nvSpPr>
        <p:spPr>
          <a:xfrm>
            <a:off x="1411099" y="4872647"/>
            <a:ext cx="1319285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AI ready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3C545EC6-9944-5F27-8BB7-BF96EF98C353}"/>
              </a:ext>
            </a:extLst>
          </p:cNvPr>
          <p:cNvSpPr txBox="1">
            <a:spLocks/>
          </p:cNvSpPr>
          <p:nvPr/>
        </p:nvSpPr>
        <p:spPr>
          <a:xfrm>
            <a:off x="6374173" y="4878031"/>
            <a:ext cx="2019102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Flexibility and efficiency</a:t>
            </a:r>
          </a:p>
        </p:txBody>
      </p:sp>
      <p:sp>
        <p:nvSpPr>
          <p:cNvPr id="10" name="Graphic 25">
            <a:extLst>
              <a:ext uri="{FF2B5EF4-FFF2-40B4-BE49-F238E27FC236}">
                <a16:creationId xmlns:a16="http://schemas.microsoft.com/office/drawing/2014/main" id="{108C7357-EA81-B731-219E-013E7248F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86017" y="4151993"/>
            <a:ext cx="569450" cy="569163"/>
          </a:xfrm>
          <a:custGeom>
            <a:avLst/>
            <a:gdLst>
              <a:gd name="connsiteX0" fmla="*/ 77534 w 190500"/>
              <a:gd name="connsiteY0" fmla="*/ 0 h 190404"/>
              <a:gd name="connsiteX1" fmla="*/ 88106 w 190500"/>
              <a:gd name="connsiteY1" fmla="*/ 13440 h 190404"/>
              <a:gd name="connsiteX2" fmla="*/ 88106 w 190500"/>
              <a:gd name="connsiteY2" fmla="*/ 54712 h 190404"/>
              <a:gd name="connsiteX3" fmla="*/ 79581 w 190500"/>
              <a:gd name="connsiteY3" fmla="*/ 54712 h 190404"/>
              <a:gd name="connsiteX4" fmla="*/ 54778 w 190500"/>
              <a:gd name="connsiteY4" fmla="*/ 44196 h 190404"/>
              <a:gd name="connsiteX5" fmla="*/ 44262 w 190500"/>
              <a:gd name="connsiteY5" fmla="*/ 68999 h 190404"/>
              <a:gd name="connsiteX6" fmla="*/ 69065 w 190500"/>
              <a:gd name="connsiteY6" fmla="*/ 79515 h 190404"/>
              <a:gd name="connsiteX7" fmla="*/ 79581 w 190500"/>
              <a:gd name="connsiteY7" fmla="*/ 68999 h 190404"/>
              <a:gd name="connsiteX8" fmla="*/ 88106 w 190500"/>
              <a:gd name="connsiteY8" fmla="*/ 68999 h 190404"/>
              <a:gd name="connsiteX9" fmla="*/ 88106 w 190500"/>
              <a:gd name="connsiteY9" fmla="*/ 172803 h 190404"/>
              <a:gd name="connsiteX10" fmla="*/ 80648 w 190500"/>
              <a:gd name="connsiteY10" fmla="*/ 186709 h 190404"/>
              <a:gd name="connsiteX11" fmla="*/ 65789 w 190500"/>
              <a:gd name="connsiteY11" fmla="*/ 190405 h 190404"/>
              <a:gd name="connsiteX12" fmla="*/ 33823 w 190500"/>
              <a:gd name="connsiteY12" fmla="*/ 174517 h 190404"/>
              <a:gd name="connsiteX13" fmla="*/ 24108 w 190500"/>
              <a:gd name="connsiteY13" fmla="*/ 154162 h 190404"/>
              <a:gd name="connsiteX14" fmla="*/ 12021 w 190500"/>
              <a:gd name="connsiteY14" fmla="*/ 147590 h 190404"/>
              <a:gd name="connsiteX15" fmla="*/ 0 w 190500"/>
              <a:gd name="connsiteY15" fmla="*/ 118681 h 190404"/>
              <a:gd name="connsiteX16" fmla="*/ 1810 w 190500"/>
              <a:gd name="connsiteY16" fmla="*/ 99955 h 190404"/>
              <a:gd name="connsiteX17" fmla="*/ 41910 w 190500"/>
              <a:gd name="connsiteY17" fmla="*/ 99955 h 190404"/>
              <a:gd name="connsiteX18" fmla="*/ 54626 w 190500"/>
              <a:gd name="connsiteY18" fmla="*/ 110919 h 190404"/>
              <a:gd name="connsiteX19" fmla="*/ 44305 w 190500"/>
              <a:gd name="connsiteY19" fmla="*/ 135804 h 190404"/>
              <a:gd name="connsiteX20" fmla="*/ 69191 w 190500"/>
              <a:gd name="connsiteY20" fmla="*/ 146125 h 190404"/>
              <a:gd name="connsiteX21" fmla="*/ 79511 w 190500"/>
              <a:gd name="connsiteY21" fmla="*/ 121239 h 190404"/>
              <a:gd name="connsiteX22" fmla="*/ 68980 w 190500"/>
              <a:gd name="connsiteY22" fmla="*/ 110833 h 190404"/>
              <a:gd name="connsiteX23" fmla="*/ 41910 w 190500"/>
              <a:gd name="connsiteY23" fmla="*/ 85668 h 190404"/>
              <a:gd name="connsiteX24" fmla="*/ 9906 w 190500"/>
              <a:gd name="connsiteY24" fmla="*/ 85668 h 190404"/>
              <a:gd name="connsiteX25" fmla="*/ 14621 w 190500"/>
              <a:gd name="connsiteY25" fmla="*/ 82791 h 190404"/>
              <a:gd name="connsiteX26" fmla="*/ 12925 w 190500"/>
              <a:gd name="connsiteY26" fmla="*/ 72057 h 190404"/>
              <a:gd name="connsiteX27" fmla="*/ 15735 w 190500"/>
              <a:gd name="connsiteY27" fmla="*/ 51283 h 190404"/>
              <a:gd name="connsiteX28" fmla="*/ 25622 w 190500"/>
              <a:gd name="connsiteY28" fmla="*/ 34385 h 190404"/>
              <a:gd name="connsiteX29" fmla="*/ 36062 w 190500"/>
              <a:gd name="connsiteY29" fmla="*/ 28985 h 190404"/>
              <a:gd name="connsiteX30" fmla="*/ 48949 w 190500"/>
              <a:gd name="connsiteY30" fmla="*/ 9582 h 190404"/>
              <a:gd name="connsiteX31" fmla="*/ 77524 w 190500"/>
              <a:gd name="connsiteY31" fmla="*/ 0 h 190404"/>
              <a:gd name="connsiteX32" fmla="*/ 102394 w 190500"/>
              <a:gd name="connsiteY32" fmla="*/ 142818 h 190404"/>
              <a:gd name="connsiteX33" fmla="*/ 118110 w 190500"/>
              <a:gd name="connsiteY33" fmla="*/ 142818 h 190404"/>
              <a:gd name="connsiteX34" fmla="*/ 145256 w 190500"/>
              <a:gd name="connsiteY34" fmla="*/ 115672 h 190404"/>
              <a:gd name="connsiteX35" fmla="*/ 145256 w 190500"/>
              <a:gd name="connsiteY35" fmla="*/ 98574 h 190404"/>
              <a:gd name="connsiteX36" fmla="*/ 155772 w 190500"/>
              <a:gd name="connsiteY36" fmla="*/ 73771 h 190404"/>
              <a:gd name="connsiteX37" fmla="*/ 130969 w 190500"/>
              <a:gd name="connsiteY37" fmla="*/ 63255 h 190404"/>
              <a:gd name="connsiteX38" fmla="*/ 120453 w 190500"/>
              <a:gd name="connsiteY38" fmla="*/ 88058 h 190404"/>
              <a:gd name="connsiteX39" fmla="*/ 130969 w 190500"/>
              <a:gd name="connsiteY39" fmla="*/ 98574 h 190404"/>
              <a:gd name="connsiteX40" fmla="*/ 130969 w 190500"/>
              <a:gd name="connsiteY40" fmla="*/ 115672 h 190404"/>
              <a:gd name="connsiteX41" fmla="*/ 118110 w 190500"/>
              <a:gd name="connsiteY41" fmla="*/ 128530 h 190404"/>
              <a:gd name="connsiteX42" fmla="*/ 102394 w 190500"/>
              <a:gd name="connsiteY42" fmla="*/ 128530 h 190404"/>
              <a:gd name="connsiteX43" fmla="*/ 102394 w 190500"/>
              <a:gd name="connsiteY43" fmla="*/ 13440 h 190404"/>
              <a:gd name="connsiteX44" fmla="*/ 112967 w 190500"/>
              <a:gd name="connsiteY44" fmla="*/ 0 h 190404"/>
              <a:gd name="connsiteX45" fmla="*/ 141551 w 190500"/>
              <a:gd name="connsiteY45" fmla="*/ 9582 h 190404"/>
              <a:gd name="connsiteX46" fmla="*/ 154438 w 190500"/>
              <a:gd name="connsiteY46" fmla="*/ 28985 h 190404"/>
              <a:gd name="connsiteX47" fmla="*/ 164878 w 190500"/>
              <a:gd name="connsiteY47" fmla="*/ 34385 h 190404"/>
              <a:gd name="connsiteX48" fmla="*/ 174765 w 190500"/>
              <a:gd name="connsiteY48" fmla="*/ 51283 h 190404"/>
              <a:gd name="connsiteX49" fmla="*/ 177575 w 190500"/>
              <a:gd name="connsiteY49" fmla="*/ 72057 h 190404"/>
              <a:gd name="connsiteX50" fmla="*/ 175879 w 190500"/>
              <a:gd name="connsiteY50" fmla="*/ 82791 h 190404"/>
              <a:gd name="connsiteX51" fmla="*/ 176508 w 190500"/>
              <a:gd name="connsiteY51" fmla="*/ 83077 h 190404"/>
              <a:gd name="connsiteX52" fmla="*/ 185023 w 190500"/>
              <a:gd name="connsiteY52" fmla="*/ 90792 h 190404"/>
              <a:gd name="connsiteX53" fmla="*/ 190500 w 190500"/>
              <a:gd name="connsiteY53" fmla="*/ 118681 h 190404"/>
              <a:gd name="connsiteX54" fmla="*/ 178479 w 190500"/>
              <a:gd name="connsiteY54" fmla="*/ 147590 h 190404"/>
              <a:gd name="connsiteX55" fmla="*/ 166383 w 190500"/>
              <a:gd name="connsiteY55" fmla="*/ 154162 h 190404"/>
              <a:gd name="connsiteX56" fmla="*/ 156677 w 190500"/>
              <a:gd name="connsiteY56" fmla="*/ 174517 h 190404"/>
              <a:gd name="connsiteX57" fmla="*/ 124701 w 190500"/>
              <a:gd name="connsiteY57" fmla="*/ 190405 h 190404"/>
              <a:gd name="connsiteX58" fmla="*/ 109842 w 190500"/>
              <a:gd name="connsiteY58" fmla="*/ 186719 h 190404"/>
              <a:gd name="connsiteX59" fmla="*/ 102394 w 190500"/>
              <a:gd name="connsiteY59" fmla="*/ 172803 h 190404"/>
              <a:gd name="connsiteX60" fmla="*/ 102394 w 190500"/>
              <a:gd name="connsiteY60" fmla="*/ 142818 h 190404"/>
              <a:gd name="connsiteX61" fmla="*/ 57150 w 190500"/>
              <a:gd name="connsiteY61" fmla="*/ 61855 h 190404"/>
              <a:gd name="connsiteX62" fmla="*/ 61913 w 190500"/>
              <a:gd name="connsiteY62" fmla="*/ 57093 h 190404"/>
              <a:gd name="connsiteX63" fmla="*/ 66675 w 190500"/>
              <a:gd name="connsiteY63" fmla="*/ 61855 h 190404"/>
              <a:gd name="connsiteX64" fmla="*/ 61913 w 190500"/>
              <a:gd name="connsiteY64" fmla="*/ 66618 h 190404"/>
              <a:gd name="connsiteX65" fmla="*/ 57150 w 190500"/>
              <a:gd name="connsiteY65" fmla="*/ 61855 h 190404"/>
              <a:gd name="connsiteX66" fmla="*/ 61913 w 190500"/>
              <a:gd name="connsiteY66" fmla="*/ 123768 h 190404"/>
              <a:gd name="connsiteX67" fmla="*/ 57150 w 190500"/>
              <a:gd name="connsiteY67" fmla="*/ 128530 h 190404"/>
              <a:gd name="connsiteX68" fmla="*/ 61913 w 190500"/>
              <a:gd name="connsiteY68" fmla="*/ 133293 h 190404"/>
              <a:gd name="connsiteX69" fmla="*/ 66675 w 190500"/>
              <a:gd name="connsiteY69" fmla="*/ 128530 h 190404"/>
              <a:gd name="connsiteX70" fmla="*/ 61913 w 190500"/>
              <a:gd name="connsiteY70" fmla="*/ 123768 h 190404"/>
              <a:gd name="connsiteX71" fmla="*/ 133350 w 190500"/>
              <a:gd name="connsiteY71" fmla="*/ 80905 h 190404"/>
              <a:gd name="connsiteX72" fmla="*/ 138113 w 190500"/>
              <a:gd name="connsiteY72" fmla="*/ 85668 h 190404"/>
              <a:gd name="connsiteX73" fmla="*/ 142875 w 190500"/>
              <a:gd name="connsiteY73" fmla="*/ 80905 h 190404"/>
              <a:gd name="connsiteX74" fmla="*/ 138113 w 190500"/>
              <a:gd name="connsiteY74" fmla="*/ 76143 h 190404"/>
              <a:gd name="connsiteX75" fmla="*/ 133350 w 190500"/>
              <a:gd name="connsiteY75" fmla="*/ 80905 h 19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90500" h="190404">
                <a:moveTo>
                  <a:pt x="77534" y="0"/>
                </a:moveTo>
                <a:cubicBezTo>
                  <a:pt x="84268" y="0"/>
                  <a:pt x="88106" y="6706"/>
                  <a:pt x="88106" y="13440"/>
                </a:cubicBezTo>
                <a:lnTo>
                  <a:pt x="88106" y="54712"/>
                </a:lnTo>
                <a:lnTo>
                  <a:pt x="79581" y="54712"/>
                </a:lnTo>
                <a:cubicBezTo>
                  <a:pt x="75636" y="44958"/>
                  <a:pt x="64531" y="40250"/>
                  <a:pt x="54778" y="44196"/>
                </a:cubicBezTo>
                <a:cubicBezTo>
                  <a:pt x="45025" y="48141"/>
                  <a:pt x="40316" y="59246"/>
                  <a:pt x="44262" y="68999"/>
                </a:cubicBezTo>
                <a:cubicBezTo>
                  <a:pt x="48207" y="78752"/>
                  <a:pt x="59312" y="83461"/>
                  <a:pt x="69065" y="79515"/>
                </a:cubicBezTo>
                <a:cubicBezTo>
                  <a:pt x="73851" y="77579"/>
                  <a:pt x="77646" y="73784"/>
                  <a:pt x="79581" y="68999"/>
                </a:cubicBezTo>
                <a:lnTo>
                  <a:pt x="88106" y="68999"/>
                </a:lnTo>
                <a:lnTo>
                  <a:pt x="88106" y="172803"/>
                </a:lnTo>
                <a:cubicBezTo>
                  <a:pt x="88106" y="178479"/>
                  <a:pt x="85706" y="184128"/>
                  <a:pt x="80648" y="186709"/>
                </a:cubicBezTo>
                <a:cubicBezTo>
                  <a:pt x="76062" y="189111"/>
                  <a:pt x="70966" y="190379"/>
                  <a:pt x="65789" y="190405"/>
                </a:cubicBezTo>
                <a:cubicBezTo>
                  <a:pt x="51406" y="190405"/>
                  <a:pt x="40710" y="183128"/>
                  <a:pt x="33823" y="174517"/>
                </a:cubicBezTo>
                <a:cubicBezTo>
                  <a:pt x="29054" y="168575"/>
                  <a:pt x="25728" y="161607"/>
                  <a:pt x="24108" y="154162"/>
                </a:cubicBezTo>
                <a:cubicBezTo>
                  <a:pt x="19660" y="152850"/>
                  <a:pt x="15540" y="150610"/>
                  <a:pt x="12021" y="147590"/>
                </a:cubicBezTo>
                <a:cubicBezTo>
                  <a:pt x="5258" y="141770"/>
                  <a:pt x="0" y="132436"/>
                  <a:pt x="0" y="118681"/>
                </a:cubicBezTo>
                <a:cubicBezTo>
                  <a:pt x="0" y="111490"/>
                  <a:pt x="514" y="105223"/>
                  <a:pt x="1810" y="99955"/>
                </a:cubicBezTo>
                <a:lnTo>
                  <a:pt x="41910" y="99955"/>
                </a:lnTo>
                <a:cubicBezTo>
                  <a:pt x="48368" y="99955"/>
                  <a:pt x="53721" y="104718"/>
                  <a:pt x="54626" y="110919"/>
                </a:cubicBezTo>
                <a:cubicBezTo>
                  <a:pt x="44904" y="114941"/>
                  <a:pt x="40283" y="126082"/>
                  <a:pt x="44305" y="135804"/>
                </a:cubicBezTo>
                <a:cubicBezTo>
                  <a:pt x="48327" y="145526"/>
                  <a:pt x="59469" y="150147"/>
                  <a:pt x="69191" y="146125"/>
                </a:cubicBezTo>
                <a:cubicBezTo>
                  <a:pt x="78913" y="142103"/>
                  <a:pt x="83533" y="130961"/>
                  <a:pt x="79511" y="121239"/>
                </a:cubicBezTo>
                <a:cubicBezTo>
                  <a:pt x="77548" y="116492"/>
                  <a:pt x="73750" y="112740"/>
                  <a:pt x="68980" y="110833"/>
                </a:cubicBezTo>
                <a:cubicBezTo>
                  <a:pt x="67942" y="96648"/>
                  <a:pt x="56132" y="85670"/>
                  <a:pt x="41910" y="85668"/>
                </a:cubicBezTo>
                <a:lnTo>
                  <a:pt x="9906" y="85668"/>
                </a:lnTo>
                <a:cubicBezTo>
                  <a:pt x="11332" y="84489"/>
                  <a:pt x="12920" y="83520"/>
                  <a:pt x="14621" y="82791"/>
                </a:cubicBezTo>
                <a:cubicBezTo>
                  <a:pt x="13639" y="79291"/>
                  <a:pt x="13070" y="75689"/>
                  <a:pt x="12925" y="72057"/>
                </a:cubicBezTo>
                <a:cubicBezTo>
                  <a:pt x="12611" y="65056"/>
                  <a:pt x="13659" y="57769"/>
                  <a:pt x="15735" y="51283"/>
                </a:cubicBezTo>
                <a:cubicBezTo>
                  <a:pt x="17793" y="44901"/>
                  <a:pt x="21050" y="38681"/>
                  <a:pt x="25622" y="34385"/>
                </a:cubicBezTo>
                <a:cubicBezTo>
                  <a:pt x="28490" y="31591"/>
                  <a:pt x="32124" y="29711"/>
                  <a:pt x="36062" y="28985"/>
                </a:cubicBezTo>
                <a:cubicBezTo>
                  <a:pt x="37957" y="20984"/>
                  <a:pt x="42786" y="14373"/>
                  <a:pt x="48949" y="9582"/>
                </a:cubicBezTo>
                <a:cubicBezTo>
                  <a:pt x="56864" y="3410"/>
                  <a:pt x="67237" y="0"/>
                  <a:pt x="77524" y="0"/>
                </a:cubicBezTo>
                <a:close/>
                <a:moveTo>
                  <a:pt x="102394" y="142818"/>
                </a:moveTo>
                <a:lnTo>
                  <a:pt x="118110" y="142818"/>
                </a:lnTo>
                <a:cubicBezTo>
                  <a:pt x="133102" y="142818"/>
                  <a:pt x="145256" y="130664"/>
                  <a:pt x="145256" y="115672"/>
                </a:cubicBezTo>
                <a:lnTo>
                  <a:pt x="145256" y="98574"/>
                </a:lnTo>
                <a:cubicBezTo>
                  <a:pt x="155010" y="94629"/>
                  <a:pt x="159718" y="83524"/>
                  <a:pt x="155772" y="73771"/>
                </a:cubicBezTo>
                <a:cubicBezTo>
                  <a:pt x="151827" y="64017"/>
                  <a:pt x="140722" y="59309"/>
                  <a:pt x="130969" y="63255"/>
                </a:cubicBezTo>
                <a:cubicBezTo>
                  <a:pt x="121216" y="67200"/>
                  <a:pt x="116507" y="78305"/>
                  <a:pt x="120453" y="88058"/>
                </a:cubicBezTo>
                <a:cubicBezTo>
                  <a:pt x="122388" y="92844"/>
                  <a:pt x="126183" y="96638"/>
                  <a:pt x="130969" y="98574"/>
                </a:cubicBezTo>
                <a:lnTo>
                  <a:pt x="130969" y="115672"/>
                </a:lnTo>
                <a:cubicBezTo>
                  <a:pt x="130969" y="122773"/>
                  <a:pt x="125212" y="128530"/>
                  <a:pt x="118110" y="128530"/>
                </a:cubicBezTo>
                <a:lnTo>
                  <a:pt x="102394" y="128530"/>
                </a:lnTo>
                <a:lnTo>
                  <a:pt x="102394" y="13440"/>
                </a:lnTo>
                <a:cubicBezTo>
                  <a:pt x="102394" y="6706"/>
                  <a:pt x="106232" y="0"/>
                  <a:pt x="112967" y="0"/>
                </a:cubicBezTo>
                <a:cubicBezTo>
                  <a:pt x="123273" y="0"/>
                  <a:pt x="133636" y="3410"/>
                  <a:pt x="141551" y="9582"/>
                </a:cubicBezTo>
                <a:cubicBezTo>
                  <a:pt x="147714" y="14373"/>
                  <a:pt x="152543" y="20993"/>
                  <a:pt x="154438" y="28985"/>
                </a:cubicBezTo>
                <a:cubicBezTo>
                  <a:pt x="158439" y="29651"/>
                  <a:pt x="162001" y="31690"/>
                  <a:pt x="164878" y="34385"/>
                </a:cubicBezTo>
                <a:cubicBezTo>
                  <a:pt x="169450" y="38681"/>
                  <a:pt x="172707" y="44891"/>
                  <a:pt x="174765" y="51283"/>
                </a:cubicBezTo>
                <a:cubicBezTo>
                  <a:pt x="176841" y="57769"/>
                  <a:pt x="177889" y="65056"/>
                  <a:pt x="177575" y="72057"/>
                </a:cubicBezTo>
                <a:cubicBezTo>
                  <a:pt x="177413" y="75638"/>
                  <a:pt x="176889" y="79296"/>
                  <a:pt x="175879" y="82791"/>
                </a:cubicBezTo>
                <a:lnTo>
                  <a:pt x="176508" y="83077"/>
                </a:lnTo>
                <a:cubicBezTo>
                  <a:pt x="180032" y="84734"/>
                  <a:pt x="182890" y="87335"/>
                  <a:pt x="185023" y="90792"/>
                </a:cubicBezTo>
                <a:cubicBezTo>
                  <a:pt x="189071" y="97317"/>
                  <a:pt x="190500" y="106709"/>
                  <a:pt x="190500" y="118681"/>
                </a:cubicBezTo>
                <a:cubicBezTo>
                  <a:pt x="190500" y="132445"/>
                  <a:pt x="185242" y="141789"/>
                  <a:pt x="178479" y="147590"/>
                </a:cubicBezTo>
                <a:cubicBezTo>
                  <a:pt x="174957" y="150611"/>
                  <a:pt x="170834" y="152851"/>
                  <a:pt x="166383" y="154162"/>
                </a:cubicBezTo>
                <a:cubicBezTo>
                  <a:pt x="164765" y="161606"/>
                  <a:pt x="161442" y="168574"/>
                  <a:pt x="156677" y="174517"/>
                </a:cubicBezTo>
                <a:cubicBezTo>
                  <a:pt x="149790" y="183128"/>
                  <a:pt x="139094" y="190405"/>
                  <a:pt x="124701" y="190405"/>
                </a:cubicBezTo>
                <a:cubicBezTo>
                  <a:pt x="119525" y="190382"/>
                  <a:pt x="114429" y="189118"/>
                  <a:pt x="109842" y="186719"/>
                </a:cubicBezTo>
                <a:cubicBezTo>
                  <a:pt x="104794" y="184128"/>
                  <a:pt x="102394" y="178479"/>
                  <a:pt x="102394" y="172803"/>
                </a:cubicBezTo>
                <a:lnTo>
                  <a:pt x="102394" y="142818"/>
                </a:lnTo>
                <a:close/>
                <a:moveTo>
                  <a:pt x="57150" y="61855"/>
                </a:moveTo>
                <a:cubicBezTo>
                  <a:pt x="57150" y="59225"/>
                  <a:pt x="59282" y="57093"/>
                  <a:pt x="61913" y="57093"/>
                </a:cubicBezTo>
                <a:cubicBezTo>
                  <a:pt x="64543" y="57093"/>
                  <a:pt x="66675" y="59225"/>
                  <a:pt x="66675" y="61855"/>
                </a:cubicBezTo>
                <a:cubicBezTo>
                  <a:pt x="66675" y="64486"/>
                  <a:pt x="64543" y="66618"/>
                  <a:pt x="61913" y="66618"/>
                </a:cubicBezTo>
                <a:cubicBezTo>
                  <a:pt x="59282" y="66618"/>
                  <a:pt x="57150" y="64486"/>
                  <a:pt x="57150" y="61855"/>
                </a:cubicBezTo>
                <a:close/>
                <a:moveTo>
                  <a:pt x="61913" y="123768"/>
                </a:moveTo>
                <a:cubicBezTo>
                  <a:pt x="59282" y="123768"/>
                  <a:pt x="57150" y="125900"/>
                  <a:pt x="57150" y="128530"/>
                </a:cubicBezTo>
                <a:cubicBezTo>
                  <a:pt x="57150" y="131161"/>
                  <a:pt x="59282" y="133293"/>
                  <a:pt x="61913" y="133293"/>
                </a:cubicBezTo>
                <a:cubicBezTo>
                  <a:pt x="64543" y="133293"/>
                  <a:pt x="66675" y="131161"/>
                  <a:pt x="66675" y="128530"/>
                </a:cubicBezTo>
                <a:cubicBezTo>
                  <a:pt x="66675" y="125900"/>
                  <a:pt x="64543" y="123768"/>
                  <a:pt x="61913" y="123768"/>
                </a:cubicBezTo>
                <a:close/>
                <a:moveTo>
                  <a:pt x="133350" y="80905"/>
                </a:moveTo>
                <a:cubicBezTo>
                  <a:pt x="133350" y="83536"/>
                  <a:pt x="135482" y="85668"/>
                  <a:pt x="138113" y="85668"/>
                </a:cubicBezTo>
                <a:cubicBezTo>
                  <a:pt x="140743" y="85668"/>
                  <a:pt x="142875" y="83536"/>
                  <a:pt x="142875" y="80905"/>
                </a:cubicBezTo>
                <a:cubicBezTo>
                  <a:pt x="142875" y="78275"/>
                  <a:pt x="140743" y="76143"/>
                  <a:pt x="138113" y="76143"/>
                </a:cubicBezTo>
                <a:cubicBezTo>
                  <a:pt x="135482" y="76143"/>
                  <a:pt x="133350" y="78275"/>
                  <a:pt x="133350" y="80905"/>
                </a:cubicBezTo>
                <a:close/>
              </a:path>
            </a:pathLst>
          </a:custGeom>
          <a:gradFill>
            <a:gsLst>
              <a:gs pos="40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A21A9958-1B93-E8C0-4546-7E9B316B4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3118" y="4277958"/>
            <a:ext cx="647659" cy="443198"/>
          </a:xfrm>
          <a:custGeom>
            <a:avLst/>
            <a:gdLst>
              <a:gd name="connsiteX0" fmla="*/ 322382 w 800911"/>
              <a:gd name="connsiteY0" fmla="*/ 415402 h 547107"/>
              <a:gd name="connsiteX1" fmla="*/ 572819 w 800911"/>
              <a:gd name="connsiteY1" fmla="*/ 76136 h 547107"/>
              <a:gd name="connsiteX2" fmla="*/ 611652 w 800911"/>
              <a:gd name="connsiteY2" fmla="*/ 70168 h 547107"/>
              <a:gd name="connsiteX3" fmla="*/ 622258 w 800911"/>
              <a:gd name="connsiteY3" fmla="*/ 98953 h 547107"/>
              <a:gd name="connsiteX4" fmla="*/ 621057 w 800911"/>
              <a:gd name="connsiteY4" fmla="*/ 102877 h 547107"/>
              <a:gd name="connsiteX5" fmla="*/ 466135 w 800911"/>
              <a:gd name="connsiteY5" fmla="*/ 495144 h 547107"/>
              <a:gd name="connsiteX6" fmla="*/ 358332 w 800911"/>
              <a:gd name="connsiteY6" fmla="*/ 541099 h 547107"/>
              <a:gd name="connsiteX7" fmla="*/ 312378 w 800911"/>
              <a:gd name="connsiteY7" fmla="*/ 433297 h 547107"/>
              <a:gd name="connsiteX8" fmla="*/ 316538 w 800911"/>
              <a:gd name="connsiteY8" fmla="*/ 424489 h 547107"/>
              <a:gd name="connsiteX9" fmla="*/ 319300 w 800911"/>
              <a:gd name="connsiteY9" fmla="*/ 419845 h 547107"/>
              <a:gd name="connsiteX10" fmla="*/ 322342 w 800911"/>
              <a:gd name="connsiteY10" fmla="*/ 415442 h 547107"/>
              <a:gd name="connsiteX11" fmla="*/ 572819 w 800911"/>
              <a:gd name="connsiteY11" fmla="*/ 76136 h 547107"/>
              <a:gd name="connsiteX12" fmla="*/ 322342 w 800911"/>
              <a:gd name="connsiteY12" fmla="*/ 415442 h 547107"/>
              <a:gd name="connsiteX13" fmla="*/ 665051 w 800911"/>
              <a:gd name="connsiteY13" fmla="*/ 94910 h 547107"/>
              <a:gd name="connsiteX14" fmla="*/ 745995 w 800911"/>
              <a:gd name="connsiteY14" fmla="*/ 181859 h 547107"/>
              <a:gd name="connsiteX15" fmla="*/ 798836 w 800911"/>
              <a:gd name="connsiteY15" fmla="*/ 277854 h 547107"/>
              <a:gd name="connsiteX16" fmla="*/ 781823 w 800911"/>
              <a:gd name="connsiteY16" fmla="*/ 316764 h 547107"/>
              <a:gd name="connsiteX17" fmla="*/ 742912 w 800911"/>
              <a:gd name="connsiteY17" fmla="*/ 299751 h 547107"/>
              <a:gd name="connsiteX18" fmla="*/ 727780 w 800911"/>
              <a:gd name="connsiteY18" fmla="*/ 267246 h 547107"/>
              <a:gd name="connsiteX19" fmla="*/ 645716 w 800911"/>
              <a:gd name="connsiteY19" fmla="*/ 314603 h 547107"/>
              <a:gd name="connsiteX20" fmla="*/ 604758 w 800911"/>
              <a:gd name="connsiteY20" fmla="*/ 303409 h 547107"/>
              <a:gd name="connsiteX21" fmla="*/ 612330 w 800911"/>
              <a:gd name="connsiteY21" fmla="*/ 264884 h 547107"/>
              <a:gd name="connsiteX22" fmla="*/ 615732 w 800911"/>
              <a:gd name="connsiteY22" fmla="*/ 262602 h 547107"/>
              <a:gd name="connsiteX23" fmla="*/ 696516 w 800911"/>
              <a:gd name="connsiteY23" fmla="*/ 215925 h 547107"/>
              <a:gd name="connsiteX24" fmla="*/ 687309 w 800911"/>
              <a:gd name="connsiteY24" fmla="*/ 203355 h 547107"/>
              <a:gd name="connsiteX25" fmla="*/ 644955 w 800911"/>
              <a:gd name="connsiteY25" fmla="*/ 156919 h 547107"/>
              <a:gd name="connsiteX26" fmla="*/ 660167 w 800911"/>
              <a:gd name="connsiteY26" fmla="*/ 118329 h 547107"/>
              <a:gd name="connsiteX27" fmla="*/ 663650 w 800911"/>
              <a:gd name="connsiteY27" fmla="*/ 106639 h 547107"/>
              <a:gd name="connsiteX28" fmla="*/ 664611 w 800911"/>
              <a:gd name="connsiteY28" fmla="*/ 100755 h 547107"/>
              <a:gd name="connsiteX29" fmla="*/ 665011 w 800911"/>
              <a:gd name="connsiteY29" fmla="*/ 94910 h 547107"/>
              <a:gd name="connsiteX30" fmla="*/ 559768 w 800911"/>
              <a:gd name="connsiteY30" fmla="*/ 32421 h 547107"/>
              <a:gd name="connsiteX31" fmla="*/ 543516 w 800911"/>
              <a:gd name="connsiteY31" fmla="*/ 45552 h 547107"/>
              <a:gd name="connsiteX32" fmla="*/ 538952 w 800911"/>
              <a:gd name="connsiteY32" fmla="*/ 51156 h 547107"/>
              <a:gd name="connsiteX33" fmla="*/ 517335 w 800911"/>
              <a:gd name="connsiteY33" fmla="*/ 80499 h 547107"/>
              <a:gd name="connsiteX34" fmla="*/ 430467 w 800911"/>
              <a:gd name="connsiteY34" fmla="*/ 61684 h 547107"/>
              <a:gd name="connsiteX35" fmla="*/ 430467 w 800911"/>
              <a:gd name="connsiteY35" fmla="*/ 168648 h 547107"/>
              <a:gd name="connsiteX36" fmla="*/ 400434 w 800911"/>
              <a:gd name="connsiteY36" fmla="*/ 198662 h 547107"/>
              <a:gd name="connsiteX37" fmla="*/ 370700 w 800911"/>
              <a:gd name="connsiteY37" fmla="*/ 172731 h 547107"/>
              <a:gd name="connsiteX38" fmla="*/ 370420 w 800911"/>
              <a:gd name="connsiteY38" fmla="*/ 168648 h 547107"/>
              <a:gd name="connsiteX39" fmla="*/ 370420 w 800911"/>
              <a:gd name="connsiteY39" fmla="*/ 60964 h 547107"/>
              <a:gd name="connsiteX40" fmla="*/ 186596 w 800911"/>
              <a:gd name="connsiteY40" fmla="*/ 126375 h 547107"/>
              <a:gd name="connsiteX41" fmla="*/ 101769 w 800911"/>
              <a:gd name="connsiteY41" fmla="*/ 214644 h 547107"/>
              <a:gd name="connsiteX42" fmla="*/ 185114 w 800911"/>
              <a:gd name="connsiteY42" fmla="*/ 262762 h 547107"/>
              <a:gd name="connsiteX43" fmla="*/ 196075 w 800911"/>
              <a:gd name="connsiteY43" fmla="*/ 303783 h 547107"/>
              <a:gd name="connsiteX44" fmla="*/ 158774 w 800911"/>
              <a:gd name="connsiteY44" fmla="*/ 316564 h 547107"/>
              <a:gd name="connsiteX45" fmla="*/ 155091 w 800911"/>
              <a:gd name="connsiteY45" fmla="*/ 314763 h 547107"/>
              <a:gd name="connsiteX46" fmla="*/ 72066 w 800911"/>
              <a:gd name="connsiteY46" fmla="*/ 266845 h 547107"/>
              <a:gd name="connsiteX47" fmla="*/ 57815 w 800911"/>
              <a:gd name="connsiteY47" fmla="*/ 299711 h 547107"/>
              <a:gd name="connsiteX48" fmla="*/ 18652 w 800911"/>
              <a:gd name="connsiteY48" fmla="*/ 316116 h 547107"/>
              <a:gd name="connsiteX49" fmla="*/ 1851 w 800911"/>
              <a:gd name="connsiteY49" fmla="*/ 277974 h 547107"/>
              <a:gd name="connsiteX50" fmla="*/ 152129 w 800911"/>
              <a:gd name="connsiteY50" fmla="*/ 77176 h 547107"/>
              <a:gd name="connsiteX51" fmla="*/ 559768 w 800911"/>
              <a:gd name="connsiteY51" fmla="*/ 32461 h 5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0911" h="547107">
                <a:moveTo>
                  <a:pt x="322382" y="415402"/>
                </a:moveTo>
                <a:lnTo>
                  <a:pt x="572819" y="76136"/>
                </a:lnTo>
                <a:cubicBezTo>
                  <a:pt x="581894" y="63764"/>
                  <a:pt x="599281" y="61092"/>
                  <a:pt x="611652" y="70168"/>
                </a:cubicBezTo>
                <a:cubicBezTo>
                  <a:pt x="620645" y="76764"/>
                  <a:pt x="624821" y="88099"/>
                  <a:pt x="622258" y="98953"/>
                </a:cubicBezTo>
                <a:lnTo>
                  <a:pt x="621057" y="102877"/>
                </a:lnTo>
                <a:lnTo>
                  <a:pt x="466135" y="495144"/>
                </a:lnTo>
                <a:cubicBezTo>
                  <a:pt x="449056" y="537603"/>
                  <a:pt x="400791" y="558178"/>
                  <a:pt x="358332" y="541099"/>
                </a:cubicBezTo>
                <a:cubicBezTo>
                  <a:pt x="315874" y="524020"/>
                  <a:pt x="295299" y="475755"/>
                  <a:pt x="312378" y="433297"/>
                </a:cubicBezTo>
                <a:cubicBezTo>
                  <a:pt x="313590" y="430282"/>
                  <a:pt x="314979" y="427341"/>
                  <a:pt x="316538" y="424489"/>
                </a:cubicBezTo>
                <a:lnTo>
                  <a:pt x="319300" y="419845"/>
                </a:lnTo>
                <a:lnTo>
                  <a:pt x="322342" y="415442"/>
                </a:lnTo>
                <a:lnTo>
                  <a:pt x="572819" y="76136"/>
                </a:lnTo>
                <a:lnTo>
                  <a:pt x="322342" y="415442"/>
                </a:lnTo>
                <a:close/>
                <a:moveTo>
                  <a:pt x="665051" y="94910"/>
                </a:moveTo>
                <a:cubicBezTo>
                  <a:pt x="695954" y="119977"/>
                  <a:pt x="723199" y="149244"/>
                  <a:pt x="745995" y="181859"/>
                </a:cubicBezTo>
                <a:cubicBezTo>
                  <a:pt x="766971" y="211842"/>
                  <a:pt x="787227" y="248151"/>
                  <a:pt x="798836" y="277854"/>
                </a:cubicBezTo>
                <a:cubicBezTo>
                  <a:pt x="804883" y="293297"/>
                  <a:pt x="797266" y="310718"/>
                  <a:pt x="781823" y="316764"/>
                </a:cubicBezTo>
                <a:cubicBezTo>
                  <a:pt x="766380" y="322811"/>
                  <a:pt x="748959" y="315194"/>
                  <a:pt x="742912" y="299751"/>
                </a:cubicBezTo>
                <a:cubicBezTo>
                  <a:pt x="738461" y="288650"/>
                  <a:pt x="733410" y="277798"/>
                  <a:pt x="727780" y="267246"/>
                </a:cubicBezTo>
                <a:lnTo>
                  <a:pt x="645716" y="314603"/>
                </a:lnTo>
                <a:cubicBezTo>
                  <a:pt x="631315" y="322822"/>
                  <a:pt x="612977" y="317810"/>
                  <a:pt x="604758" y="303409"/>
                </a:cubicBezTo>
                <a:cubicBezTo>
                  <a:pt x="597372" y="290468"/>
                  <a:pt x="600596" y="274067"/>
                  <a:pt x="612330" y="264884"/>
                </a:cubicBezTo>
                <a:lnTo>
                  <a:pt x="615732" y="262602"/>
                </a:lnTo>
                <a:lnTo>
                  <a:pt x="696516" y="215925"/>
                </a:lnTo>
                <a:lnTo>
                  <a:pt x="687309" y="203355"/>
                </a:lnTo>
                <a:cubicBezTo>
                  <a:pt x="674546" y="186692"/>
                  <a:pt x="660377" y="171157"/>
                  <a:pt x="644955" y="156919"/>
                </a:cubicBezTo>
                <a:lnTo>
                  <a:pt x="660167" y="118329"/>
                </a:lnTo>
                <a:cubicBezTo>
                  <a:pt x="661688" y="114486"/>
                  <a:pt x="662849" y="110563"/>
                  <a:pt x="663650" y="106639"/>
                </a:cubicBezTo>
                <a:lnTo>
                  <a:pt x="664611" y="100755"/>
                </a:lnTo>
                <a:lnTo>
                  <a:pt x="665011" y="94910"/>
                </a:lnTo>
                <a:close/>
                <a:moveTo>
                  <a:pt x="559768" y="32421"/>
                </a:moveTo>
                <a:cubicBezTo>
                  <a:pt x="553713" y="35943"/>
                  <a:pt x="548232" y="40371"/>
                  <a:pt x="543516" y="45552"/>
                </a:cubicBezTo>
                <a:lnTo>
                  <a:pt x="538952" y="51156"/>
                </a:lnTo>
                <a:lnTo>
                  <a:pt x="517335" y="80499"/>
                </a:lnTo>
                <a:cubicBezTo>
                  <a:pt x="489244" y="70745"/>
                  <a:pt x="460076" y="64428"/>
                  <a:pt x="430467" y="61684"/>
                </a:cubicBezTo>
                <a:lnTo>
                  <a:pt x="430467" y="168648"/>
                </a:lnTo>
                <a:cubicBezTo>
                  <a:pt x="430462" y="185230"/>
                  <a:pt x="417016" y="198668"/>
                  <a:pt x="400434" y="198662"/>
                </a:cubicBezTo>
                <a:cubicBezTo>
                  <a:pt x="385438" y="198658"/>
                  <a:pt x="372744" y="187588"/>
                  <a:pt x="370700" y="172731"/>
                </a:cubicBezTo>
                <a:lnTo>
                  <a:pt x="370420" y="168648"/>
                </a:lnTo>
                <a:lnTo>
                  <a:pt x="370420" y="60964"/>
                </a:lnTo>
                <a:cubicBezTo>
                  <a:pt x="304341" y="65663"/>
                  <a:pt x="240790" y="88276"/>
                  <a:pt x="186596" y="126375"/>
                </a:cubicBezTo>
                <a:cubicBezTo>
                  <a:pt x="153930" y="149273"/>
                  <a:pt x="125428" y="179297"/>
                  <a:pt x="101769" y="214644"/>
                </a:cubicBezTo>
                <a:lnTo>
                  <a:pt x="185114" y="262762"/>
                </a:lnTo>
                <a:cubicBezTo>
                  <a:pt x="199469" y="271063"/>
                  <a:pt x="204376" y="289428"/>
                  <a:pt x="196075" y="303783"/>
                </a:cubicBezTo>
                <a:cubicBezTo>
                  <a:pt x="188574" y="316755"/>
                  <a:pt x="172655" y="322210"/>
                  <a:pt x="158774" y="316564"/>
                </a:cubicBezTo>
                <a:lnTo>
                  <a:pt x="155091" y="314763"/>
                </a:lnTo>
                <a:lnTo>
                  <a:pt x="72066" y="266845"/>
                </a:lnTo>
                <a:cubicBezTo>
                  <a:pt x="66942" y="277494"/>
                  <a:pt x="62218" y="288462"/>
                  <a:pt x="57815" y="299711"/>
                </a:cubicBezTo>
                <a:cubicBezTo>
                  <a:pt x="51530" y="315056"/>
                  <a:pt x="33997" y="322401"/>
                  <a:pt x="18652" y="316116"/>
                </a:cubicBezTo>
                <a:cubicBezTo>
                  <a:pt x="3701" y="309994"/>
                  <a:pt x="-3723" y="293138"/>
                  <a:pt x="1851" y="277974"/>
                </a:cubicBezTo>
                <a:cubicBezTo>
                  <a:pt x="34156" y="194909"/>
                  <a:pt x="85116" y="124133"/>
                  <a:pt x="152129" y="77176"/>
                </a:cubicBezTo>
                <a:cubicBezTo>
                  <a:pt x="271424" y="-6450"/>
                  <a:pt x="425181" y="-23316"/>
                  <a:pt x="559768" y="32461"/>
                </a:cubicBezTo>
                <a:close/>
              </a:path>
            </a:pathLst>
          </a:custGeom>
          <a:gradFill>
            <a:gsLst>
              <a:gs pos="82000">
                <a:srgbClr val="8DC8E8"/>
              </a:gs>
              <a:gs pos="6000">
                <a:srgbClr val="D59ED7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Graphic 51" descr="Upward arrow and gear icon">
            <a:extLst>
              <a:ext uri="{FF2B5EF4-FFF2-40B4-BE49-F238E27FC236}">
                <a16:creationId xmlns:a16="http://schemas.microsoft.com/office/drawing/2014/main" id="{E876EADA-A002-7B32-3108-F27E2D3CD09C}"/>
              </a:ext>
            </a:extLst>
          </p:cNvPr>
          <p:cNvSpPr>
            <a:spLocks noChangeAspect="1"/>
          </p:cNvSpPr>
          <p:nvPr/>
        </p:nvSpPr>
        <p:spPr>
          <a:xfrm>
            <a:off x="7106705" y="4172498"/>
            <a:ext cx="554039" cy="548658"/>
          </a:xfrm>
          <a:custGeom>
            <a:avLst/>
            <a:gdLst>
              <a:gd name="connsiteX0" fmla="*/ 323850 w 377487"/>
              <a:gd name="connsiteY0" fmla="*/ 0 h 373821"/>
              <a:gd name="connsiteX1" fmla="*/ 342900 w 377487"/>
              <a:gd name="connsiteY1" fmla="*/ 19050 h 373821"/>
              <a:gd name="connsiteX2" fmla="*/ 342900 w 377487"/>
              <a:gd name="connsiteY2" fmla="*/ 114299 h 373821"/>
              <a:gd name="connsiteX3" fmla="*/ 323850 w 377487"/>
              <a:gd name="connsiteY3" fmla="*/ 133350 h 373821"/>
              <a:gd name="connsiteX4" fmla="*/ 304800 w 377487"/>
              <a:gd name="connsiteY4" fmla="*/ 114300 h 373821"/>
              <a:gd name="connsiteX5" fmla="*/ 304800 w 377487"/>
              <a:gd name="connsiteY5" fmla="*/ 65041 h 373821"/>
              <a:gd name="connsiteX6" fmla="*/ 194445 w 377487"/>
              <a:gd name="connsiteY6" fmla="*/ 175395 h 373821"/>
              <a:gd name="connsiteX7" fmla="*/ 180975 w 377487"/>
              <a:gd name="connsiteY7" fmla="*/ 180975 h 373821"/>
              <a:gd name="connsiteX8" fmla="*/ 167505 w 377487"/>
              <a:gd name="connsiteY8" fmla="*/ 175395 h 373821"/>
              <a:gd name="connsiteX9" fmla="*/ 133350 w 377487"/>
              <a:gd name="connsiteY9" fmla="*/ 141241 h 373821"/>
              <a:gd name="connsiteX10" fmla="*/ 32520 w 377487"/>
              <a:gd name="connsiteY10" fmla="*/ 242070 h 373821"/>
              <a:gd name="connsiteX11" fmla="*/ 5580 w 377487"/>
              <a:gd name="connsiteY11" fmla="*/ 242070 h 373821"/>
              <a:gd name="connsiteX12" fmla="*/ 5580 w 377487"/>
              <a:gd name="connsiteY12" fmla="*/ 215130 h 373821"/>
              <a:gd name="connsiteX13" fmla="*/ 119880 w 377487"/>
              <a:gd name="connsiteY13" fmla="*/ 100829 h 373821"/>
              <a:gd name="connsiteX14" fmla="*/ 133350 w 377487"/>
              <a:gd name="connsiteY14" fmla="*/ 95250 h 373821"/>
              <a:gd name="connsiteX15" fmla="*/ 146820 w 377487"/>
              <a:gd name="connsiteY15" fmla="*/ 100829 h 373821"/>
              <a:gd name="connsiteX16" fmla="*/ 180975 w 377487"/>
              <a:gd name="connsiteY16" fmla="*/ 134985 h 373821"/>
              <a:gd name="connsiteX17" fmla="*/ 277860 w 377487"/>
              <a:gd name="connsiteY17" fmla="*/ 38100 h 373821"/>
              <a:gd name="connsiteX18" fmla="*/ 228600 w 377487"/>
              <a:gd name="connsiteY18" fmla="*/ 38100 h 373821"/>
              <a:gd name="connsiteX19" fmla="*/ 209550 w 377487"/>
              <a:gd name="connsiteY19" fmla="*/ 19050 h 373821"/>
              <a:gd name="connsiteX20" fmla="*/ 228600 w 377487"/>
              <a:gd name="connsiteY20" fmla="*/ 0 h 373821"/>
              <a:gd name="connsiteX21" fmla="*/ 323850 w 377487"/>
              <a:gd name="connsiteY21" fmla="*/ 0 h 373821"/>
              <a:gd name="connsiteX22" fmla="*/ 214852 w 377487"/>
              <a:gd name="connsiteY22" fmla="*/ 209085 h 373821"/>
              <a:gd name="connsiteX23" fmla="*/ 187397 w 377487"/>
              <a:gd name="connsiteY23" fmla="*/ 256638 h 373821"/>
              <a:gd name="connsiteX24" fmla="*/ 176268 w 377487"/>
              <a:gd name="connsiteY24" fmla="*/ 259391 h 373821"/>
              <a:gd name="connsiteX25" fmla="*/ 174969 w 377487"/>
              <a:gd name="connsiteY25" fmla="*/ 276225 h 373821"/>
              <a:gd name="connsiteX26" fmla="*/ 176390 w 377487"/>
              <a:gd name="connsiteY26" fmla="*/ 293816 h 373821"/>
              <a:gd name="connsiteX27" fmla="*/ 186665 w 377487"/>
              <a:gd name="connsiteY27" fmla="*/ 296290 h 373821"/>
              <a:gd name="connsiteX28" fmla="*/ 214288 w 377487"/>
              <a:gd name="connsiteY28" fmla="*/ 344115 h 373821"/>
              <a:gd name="connsiteX29" fmla="*/ 210739 w 377487"/>
              <a:gd name="connsiteY29" fmla="*/ 356142 h 373821"/>
              <a:gd name="connsiteX30" fmla="*/ 239013 w 377487"/>
              <a:gd name="connsiteY30" fmla="*/ 373696 h 373821"/>
              <a:gd name="connsiteX31" fmla="*/ 248410 w 377487"/>
              <a:gd name="connsiteY31" fmla="*/ 363815 h 373821"/>
              <a:gd name="connsiteX32" fmla="*/ 303638 w 377487"/>
              <a:gd name="connsiteY32" fmla="*/ 363825 h 373821"/>
              <a:gd name="connsiteX33" fmla="*/ 313138 w 377487"/>
              <a:gd name="connsiteY33" fmla="*/ 373822 h 373821"/>
              <a:gd name="connsiteX34" fmla="*/ 341386 w 377487"/>
              <a:gd name="connsiteY34" fmla="*/ 356431 h 373821"/>
              <a:gd name="connsiteX35" fmla="*/ 337612 w 377487"/>
              <a:gd name="connsiteY35" fmla="*/ 343365 h 373821"/>
              <a:gd name="connsiteX36" fmla="*/ 365067 w 377487"/>
              <a:gd name="connsiteY36" fmla="*/ 295810 h 373821"/>
              <a:gd name="connsiteX37" fmla="*/ 376188 w 377487"/>
              <a:gd name="connsiteY37" fmla="*/ 293059 h 373821"/>
              <a:gd name="connsiteX38" fmla="*/ 377487 w 377487"/>
              <a:gd name="connsiteY38" fmla="*/ 276225 h 373821"/>
              <a:gd name="connsiteX39" fmla="*/ 376066 w 377487"/>
              <a:gd name="connsiteY39" fmla="*/ 258630 h 373821"/>
              <a:gd name="connsiteX40" fmla="*/ 365798 w 377487"/>
              <a:gd name="connsiteY40" fmla="*/ 256158 h 373821"/>
              <a:gd name="connsiteX41" fmla="*/ 338178 w 377487"/>
              <a:gd name="connsiteY41" fmla="*/ 208333 h 373821"/>
              <a:gd name="connsiteX42" fmla="*/ 341723 w 377487"/>
              <a:gd name="connsiteY42" fmla="*/ 196314 h 373821"/>
              <a:gd name="connsiteX43" fmla="*/ 313449 w 377487"/>
              <a:gd name="connsiteY43" fmla="*/ 178756 h 373821"/>
              <a:gd name="connsiteX44" fmla="*/ 304055 w 377487"/>
              <a:gd name="connsiteY44" fmla="*/ 188633 h 373821"/>
              <a:gd name="connsiteX45" fmla="*/ 248827 w 377487"/>
              <a:gd name="connsiteY45" fmla="*/ 188624 h 373821"/>
              <a:gd name="connsiteX46" fmla="*/ 239325 w 377487"/>
              <a:gd name="connsiteY46" fmla="*/ 178626 h 373821"/>
              <a:gd name="connsiteX47" fmla="*/ 211078 w 377487"/>
              <a:gd name="connsiteY47" fmla="*/ 196013 h 373821"/>
              <a:gd name="connsiteX48" fmla="*/ 214852 w 377487"/>
              <a:gd name="connsiteY48" fmla="*/ 209085 h 373821"/>
              <a:gd name="connsiteX49" fmla="*/ 276227 w 377487"/>
              <a:gd name="connsiteY49" fmla="*/ 304800 h 373821"/>
              <a:gd name="connsiteX50" fmla="*/ 248612 w 377487"/>
              <a:gd name="connsiteY50" fmla="*/ 276225 h 373821"/>
              <a:gd name="connsiteX51" fmla="*/ 276227 w 377487"/>
              <a:gd name="connsiteY51" fmla="*/ 247650 h 373821"/>
              <a:gd name="connsiteX52" fmla="*/ 303844 w 377487"/>
              <a:gd name="connsiteY52" fmla="*/ 276225 h 373821"/>
              <a:gd name="connsiteX53" fmla="*/ 276227 w 377487"/>
              <a:gd name="connsiteY53" fmla="*/ 304800 h 37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77487" h="373821">
                <a:moveTo>
                  <a:pt x="323850" y="0"/>
                </a:moveTo>
                <a:cubicBezTo>
                  <a:pt x="334371" y="0"/>
                  <a:pt x="342900" y="8529"/>
                  <a:pt x="342900" y="19050"/>
                </a:cubicBezTo>
                <a:lnTo>
                  <a:pt x="342900" y="114299"/>
                </a:lnTo>
                <a:cubicBezTo>
                  <a:pt x="342900" y="124821"/>
                  <a:pt x="334371" y="133349"/>
                  <a:pt x="323850" y="133350"/>
                </a:cubicBezTo>
                <a:cubicBezTo>
                  <a:pt x="313329" y="133350"/>
                  <a:pt x="304800" y="124821"/>
                  <a:pt x="304800" y="114300"/>
                </a:cubicBezTo>
                <a:lnTo>
                  <a:pt x="304800" y="65041"/>
                </a:lnTo>
                <a:lnTo>
                  <a:pt x="194445" y="175395"/>
                </a:lnTo>
                <a:cubicBezTo>
                  <a:pt x="190873" y="178967"/>
                  <a:pt x="186027" y="180975"/>
                  <a:pt x="180975" y="180975"/>
                </a:cubicBezTo>
                <a:cubicBezTo>
                  <a:pt x="175923" y="180975"/>
                  <a:pt x="171077" y="178967"/>
                  <a:pt x="167505" y="175395"/>
                </a:cubicBezTo>
                <a:lnTo>
                  <a:pt x="133350" y="141241"/>
                </a:lnTo>
                <a:lnTo>
                  <a:pt x="32520" y="242070"/>
                </a:lnTo>
                <a:cubicBezTo>
                  <a:pt x="25081" y="249509"/>
                  <a:pt x="13019" y="249509"/>
                  <a:pt x="5580" y="242070"/>
                </a:cubicBezTo>
                <a:cubicBezTo>
                  <a:pt x="-1860" y="234631"/>
                  <a:pt x="-1860" y="222569"/>
                  <a:pt x="5580" y="215130"/>
                </a:cubicBezTo>
                <a:lnTo>
                  <a:pt x="119880" y="100829"/>
                </a:lnTo>
                <a:cubicBezTo>
                  <a:pt x="123452" y="97257"/>
                  <a:pt x="128298" y="95250"/>
                  <a:pt x="133350" y="95250"/>
                </a:cubicBezTo>
                <a:cubicBezTo>
                  <a:pt x="138402" y="95250"/>
                  <a:pt x="143248" y="97257"/>
                  <a:pt x="146820" y="100829"/>
                </a:cubicBezTo>
                <a:lnTo>
                  <a:pt x="180975" y="134985"/>
                </a:lnTo>
                <a:lnTo>
                  <a:pt x="277860" y="38100"/>
                </a:lnTo>
                <a:lnTo>
                  <a:pt x="228600" y="38100"/>
                </a:lnTo>
                <a:cubicBezTo>
                  <a:pt x="218079" y="38100"/>
                  <a:pt x="209550" y="29571"/>
                  <a:pt x="209550" y="19050"/>
                </a:cubicBezTo>
                <a:cubicBezTo>
                  <a:pt x="209550" y="8529"/>
                  <a:pt x="218079" y="0"/>
                  <a:pt x="228600" y="0"/>
                </a:cubicBezTo>
                <a:lnTo>
                  <a:pt x="323850" y="0"/>
                </a:lnTo>
                <a:close/>
                <a:moveTo>
                  <a:pt x="214852" y="209085"/>
                </a:moveTo>
                <a:cubicBezTo>
                  <a:pt x="220849" y="229853"/>
                  <a:pt x="208382" y="251445"/>
                  <a:pt x="187397" y="256638"/>
                </a:cubicBezTo>
                <a:lnTo>
                  <a:pt x="176268" y="259391"/>
                </a:lnTo>
                <a:cubicBezTo>
                  <a:pt x="175412" y="264871"/>
                  <a:pt x="174969" y="270495"/>
                  <a:pt x="174969" y="276225"/>
                </a:cubicBezTo>
                <a:cubicBezTo>
                  <a:pt x="174969" y="282220"/>
                  <a:pt x="175454" y="288097"/>
                  <a:pt x="176390" y="293816"/>
                </a:cubicBezTo>
                <a:lnTo>
                  <a:pt x="186665" y="296290"/>
                </a:lnTo>
                <a:cubicBezTo>
                  <a:pt x="207858" y="301394"/>
                  <a:pt x="220458" y="323208"/>
                  <a:pt x="214288" y="344115"/>
                </a:cubicBezTo>
                <a:lnTo>
                  <a:pt x="210739" y="356142"/>
                </a:lnTo>
                <a:cubicBezTo>
                  <a:pt x="219105" y="363487"/>
                  <a:pt x="228638" y="369454"/>
                  <a:pt x="239013" y="373696"/>
                </a:cubicBezTo>
                <a:lnTo>
                  <a:pt x="248410" y="363815"/>
                </a:lnTo>
                <a:cubicBezTo>
                  <a:pt x="263431" y="348019"/>
                  <a:pt x="288621" y="348023"/>
                  <a:pt x="303638" y="363825"/>
                </a:cubicBezTo>
                <a:lnTo>
                  <a:pt x="313138" y="373822"/>
                </a:lnTo>
                <a:cubicBezTo>
                  <a:pt x="323492" y="369625"/>
                  <a:pt x="333017" y="363716"/>
                  <a:pt x="341386" y="356431"/>
                </a:cubicBezTo>
                <a:lnTo>
                  <a:pt x="337612" y="343365"/>
                </a:lnTo>
                <a:cubicBezTo>
                  <a:pt x="331617" y="322595"/>
                  <a:pt x="344083" y="301003"/>
                  <a:pt x="365067" y="295810"/>
                </a:cubicBezTo>
                <a:lnTo>
                  <a:pt x="376188" y="293059"/>
                </a:lnTo>
                <a:cubicBezTo>
                  <a:pt x="377043" y="287579"/>
                  <a:pt x="377487" y="281955"/>
                  <a:pt x="377487" y="276225"/>
                </a:cubicBezTo>
                <a:cubicBezTo>
                  <a:pt x="377487" y="270230"/>
                  <a:pt x="377001" y="264351"/>
                  <a:pt x="376066" y="258630"/>
                </a:cubicBezTo>
                <a:lnTo>
                  <a:pt x="365798" y="256158"/>
                </a:lnTo>
                <a:cubicBezTo>
                  <a:pt x="344605" y="251054"/>
                  <a:pt x="332007" y="229242"/>
                  <a:pt x="338178" y="208333"/>
                </a:cubicBezTo>
                <a:lnTo>
                  <a:pt x="341723" y="196314"/>
                </a:lnTo>
                <a:cubicBezTo>
                  <a:pt x="333358" y="188966"/>
                  <a:pt x="323823" y="183000"/>
                  <a:pt x="313449" y="178756"/>
                </a:cubicBezTo>
                <a:lnTo>
                  <a:pt x="304055" y="188633"/>
                </a:lnTo>
                <a:cubicBezTo>
                  <a:pt x="289034" y="204431"/>
                  <a:pt x="263844" y="204426"/>
                  <a:pt x="248827" y="188624"/>
                </a:cubicBezTo>
                <a:lnTo>
                  <a:pt x="239325" y="178626"/>
                </a:lnTo>
                <a:cubicBezTo>
                  <a:pt x="228971" y="182821"/>
                  <a:pt x="219446" y="188728"/>
                  <a:pt x="211078" y="196013"/>
                </a:cubicBezTo>
                <a:lnTo>
                  <a:pt x="214852" y="209085"/>
                </a:lnTo>
                <a:close/>
                <a:moveTo>
                  <a:pt x="276227" y="304800"/>
                </a:moveTo>
                <a:cubicBezTo>
                  <a:pt x="260975" y="304800"/>
                  <a:pt x="248612" y="292006"/>
                  <a:pt x="248612" y="276225"/>
                </a:cubicBezTo>
                <a:cubicBezTo>
                  <a:pt x="248612" y="260444"/>
                  <a:pt x="260975" y="247650"/>
                  <a:pt x="276227" y="247650"/>
                </a:cubicBezTo>
                <a:cubicBezTo>
                  <a:pt x="291480" y="247650"/>
                  <a:pt x="303844" y="260444"/>
                  <a:pt x="303844" y="276225"/>
                </a:cubicBezTo>
                <a:cubicBezTo>
                  <a:pt x="303844" y="292006"/>
                  <a:pt x="291480" y="304800"/>
                  <a:pt x="276227" y="304800"/>
                </a:cubicBezTo>
                <a:close/>
              </a:path>
            </a:pathLst>
          </a:custGeom>
          <a:gradFill>
            <a:gsLst>
              <a:gs pos="40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FC8170-DBC1-9D83-BCE2-A4A45518EFA7}"/>
              </a:ext>
            </a:extLst>
          </p:cNvPr>
          <p:cNvSpPr txBox="1"/>
          <p:nvPr/>
        </p:nvSpPr>
        <p:spPr>
          <a:xfrm>
            <a:off x="4006608" y="3536709"/>
            <a:ext cx="4011726" cy="3668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1F2C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 Semibold"/>
                <a:ea typeface="Aptos" panose="020B0004020202020204" pitchFamily="34" charset="0"/>
                <a:cs typeface="Times New Roman" panose="02020603050405020304" pitchFamily="18" charset="0"/>
              </a:rPr>
              <a:t>Why Azure Cosmos DB for Era of AI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88CE00-364A-3454-2184-4383A6E89E4A}"/>
              </a:ext>
            </a:extLst>
          </p:cNvPr>
          <p:cNvSpPr txBox="1"/>
          <p:nvPr/>
        </p:nvSpPr>
        <p:spPr>
          <a:xfrm>
            <a:off x="588263" y="6170332"/>
            <a:ext cx="1141226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*Terms &amp; conditions: Offer available to all Azure customers who are using or will use Azure AI Services (including Azure OpenAI Service), Azure Machine Learning, Azure AI Search) and/or GitHub Copilot. Offer provides 40,000 RU/s for free for a 90 day period. Offer only available where Azure Cosmos DB available.  Customers must create a new Azure Cosmos DB account and register via Microsoft Form at https://aka.ms/AzureAIAdvantageSignupForm. Time period: the last day for customers to opt-in for the offer via the signup form is June 30, 2024.</a:t>
            </a:r>
          </a:p>
        </p:txBody>
      </p:sp>
      <p:grpSp>
        <p:nvGrpSpPr>
          <p:cNvPr id="26" name="Group 168">
            <a:extLst>
              <a:ext uri="{FF2B5EF4-FFF2-40B4-BE49-F238E27FC236}">
                <a16:creationId xmlns:a16="http://schemas.microsoft.com/office/drawing/2014/main" id="{34C62634-B288-26AD-E850-4A80E3BF3C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48498" y="4169505"/>
            <a:ext cx="554038" cy="551651"/>
            <a:chOff x="3287" y="2097"/>
            <a:chExt cx="232" cy="231"/>
          </a:xfrm>
        </p:grpSpPr>
        <p:sp>
          <p:nvSpPr>
            <p:cNvPr id="27" name="Freeform 169">
              <a:extLst>
                <a:ext uri="{FF2B5EF4-FFF2-40B4-BE49-F238E27FC236}">
                  <a16:creationId xmlns:a16="http://schemas.microsoft.com/office/drawing/2014/main" id="{F05C4109-23AC-E3F5-0F63-08EA99AF8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7" y="2097"/>
              <a:ext cx="232" cy="231"/>
            </a:xfrm>
            <a:custGeom>
              <a:avLst/>
              <a:gdLst>
                <a:gd name="T0" fmla="*/ 353 w 373"/>
                <a:gd name="T1" fmla="*/ 100 h 373"/>
                <a:gd name="T2" fmla="*/ 298 w 373"/>
                <a:gd name="T3" fmla="*/ 36 h 373"/>
                <a:gd name="T4" fmla="*/ 260 w 373"/>
                <a:gd name="T5" fmla="*/ 72 h 373"/>
                <a:gd name="T6" fmla="*/ 353 w 373"/>
                <a:gd name="T7" fmla="*/ 100 h 373"/>
                <a:gd name="T8" fmla="*/ 286 w 373"/>
                <a:gd name="T9" fmla="*/ 344 h 373"/>
                <a:gd name="T10" fmla="*/ 350 w 373"/>
                <a:gd name="T11" fmla="*/ 277 h 373"/>
                <a:gd name="T12" fmla="*/ 373 w 373"/>
                <a:gd name="T13" fmla="*/ 186 h 373"/>
                <a:gd name="T14" fmla="*/ 365 w 373"/>
                <a:gd name="T15" fmla="*/ 132 h 373"/>
                <a:gd name="T16" fmla="*/ 262 w 373"/>
                <a:gd name="T17" fmla="*/ 111 h 373"/>
                <a:gd name="T18" fmla="*/ 226 w 373"/>
                <a:gd name="T19" fmla="*/ 133 h 373"/>
                <a:gd name="T20" fmla="*/ 184 w 373"/>
                <a:gd name="T21" fmla="*/ 177 h 373"/>
                <a:gd name="T22" fmla="*/ 176 w 373"/>
                <a:gd name="T23" fmla="*/ 241 h 373"/>
                <a:gd name="T24" fmla="*/ 177 w 373"/>
                <a:gd name="T25" fmla="*/ 275 h 373"/>
                <a:gd name="T26" fmla="*/ 286 w 373"/>
                <a:gd name="T27" fmla="*/ 344 h 373"/>
                <a:gd name="T28" fmla="*/ 148 w 373"/>
                <a:gd name="T29" fmla="*/ 369 h 373"/>
                <a:gd name="T30" fmla="*/ 187 w 373"/>
                <a:gd name="T31" fmla="*/ 373 h 373"/>
                <a:gd name="T32" fmla="*/ 256 w 373"/>
                <a:gd name="T33" fmla="*/ 360 h 373"/>
                <a:gd name="T34" fmla="*/ 160 w 373"/>
                <a:gd name="T35" fmla="*/ 295 h 373"/>
                <a:gd name="T36" fmla="*/ 145 w 373"/>
                <a:gd name="T37" fmla="*/ 326 h 373"/>
                <a:gd name="T38" fmla="*/ 148 w 373"/>
                <a:gd name="T39" fmla="*/ 369 h 373"/>
                <a:gd name="T40" fmla="*/ 136 w 373"/>
                <a:gd name="T41" fmla="*/ 220 h 373"/>
                <a:gd name="T42" fmla="*/ 192 w 373"/>
                <a:gd name="T43" fmla="*/ 114 h 373"/>
                <a:gd name="T44" fmla="*/ 100 w 373"/>
                <a:gd name="T45" fmla="*/ 131 h 373"/>
                <a:gd name="T46" fmla="*/ 87 w 373"/>
                <a:gd name="T47" fmla="*/ 163 h 373"/>
                <a:gd name="T48" fmla="*/ 132 w 373"/>
                <a:gd name="T49" fmla="*/ 221 h 373"/>
                <a:gd name="T50" fmla="*/ 187 w 373"/>
                <a:gd name="T51" fmla="*/ 0 h 373"/>
                <a:gd name="T52" fmla="*/ 147 w 373"/>
                <a:gd name="T53" fmla="*/ 4 h 373"/>
                <a:gd name="T54" fmla="*/ 74 w 373"/>
                <a:gd name="T55" fmla="*/ 37 h 373"/>
                <a:gd name="T56" fmla="*/ 50 w 373"/>
                <a:gd name="T57" fmla="*/ 79 h 373"/>
                <a:gd name="T58" fmla="*/ 74 w 373"/>
                <a:gd name="T59" fmla="*/ 95 h 373"/>
                <a:gd name="T60" fmla="*/ 138 w 373"/>
                <a:gd name="T61" fmla="*/ 93 h 373"/>
                <a:gd name="T62" fmla="*/ 192 w 373"/>
                <a:gd name="T63" fmla="*/ 72 h 373"/>
                <a:gd name="T64" fmla="*/ 212 w 373"/>
                <a:gd name="T65" fmla="*/ 55 h 373"/>
                <a:gd name="T66" fmla="*/ 240 w 373"/>
                <a:gd name="T67" fmla="*/ 55 h 373"/>
                <a:gd name="T68" fmla="*/ 275 w 373"/>
                <a:gd name="T69" fmla="*/ 21 h 373"/>
                <a:gd name="T70" fmla="*/ 187 w 373"/>
                <a:gd name="T71" fmla="*/ 0 h 373"/>
                <a:gd name="T72" fmla="*/ 26 w 373"/>
                <a:gd name="T73" fmla="*/ 92 h 373"/>
                <a:gd name="T74" fmla="*/ 12 w 373"/>
                <a:gd name="T75" fmla="*/ 143 h 373"/>
                <a:gd name="T76" fmla="*/ 22 w 373"/>
                <a:gd name="T77" fmla="*/ 121 h 373"/>
                <a:gd name="T78" fmla="*/ 28 w 373"/>
                <a:gd name="T79" fmla="*/ 99 h 373"/>
                <a:gd name="T80" fmla="*/ 0 w 373"/>
                <a:gd name="T81" fmla="*/ 184 h 373"/>
                <a:gd name="T82" fmla="*/ 9 w 373"/>
                <a:gd name="T83" fmla="*/ 241 h 373"/>
                <a:gd name="T84" fmla="*/ 70 w 373"/>
                <a:gd name="T85" fmla="*/ 332 h 373"/>
                <a:gd name="T86" fmla="*/ 119 w 373"/>
                <a:gd name="T87" fmla="*/ 343 h 373"/>
                <a:gd name="T88" fmla="*/ 119 w 373"/>
                <a:gd name="T89" fmla="*/ 310 h 373"/>
                <a:gd name="T90" fmla="*/ 106 w 373"/>
                <a:gd name="T91" fmla="*/ 280 h 373"/>
                <a:gd name="T92" fmla="*/ 106 w 373"/>
                <a:gd name="T93" fmla="*/ 239 h 373"/>
                <a:gd name="T94" fmla="*/ 46 w 373"/>
                <a:gd name="T95" fmla="*/ 170 h 373"/>
                <a:gd name="T96" fmla="*/ 16 w 373"/>
                <a:gd name="T97" fmla="*/ 1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3" h="373">
                  <a:moveTo>
                    <a:pt x="353" y="100"/>
                  </a:moveTo>
                  <a:lnTo>
                    <a:pt x="353" y="100"/>
                  </a:lnTo>
                  <a:cubicBezTo>
                    <a:pt x="346" y="88"/>
                    <a:pt x="338" y="76"/>
                    <a:pt x="329" y="65"/>
                  </a:cubicBezTo>
                  <a:cubicBezTo>
                    <a:pt x="320" y="54"/>
                    <a:pt x="309" y="45"/>
                    <a:pt x="298" y="36"/>
                  </a:cubicBezTo>
                  <a:cubicBezTo>
                    <a:pt x="291" y="42"/>
                    <a:pt x="285" y="48"/>
                    <a:pt x="279" y="54"/>
                  </a:cubicBezTo>
                  <a:cubicBezTo>
                    <a:pt x="272" y="60"/>
                    <a:pt x="266" y="66"/>
                    <a:pt x="260" y="72"/>
                  </a:cubicBezTo>
                  <a:cubicBezTo>
                    <a:pt x="263" y="76"/>
                    <a:pt x="265" y="80"/>
                    <a:pt x="265" y="85"/>
                  </a:cubicBezTo>
                  <a:cubicBezTo>
                    <a:pt x="295" y="87"/>
                    <a:pt x="324" y="93"/>
                    <a:pt x="353" y="100"/>
                  </a:cubicBezTo>
                  <a:close/>
                  <a:moveTo>
                    <a:pt x="286" y="344"/>
                  </a:moveTo>
                  <a:lnTo>
                    <a:pt x="286" y="344"/>
                  </a:lnTo>
                  <a:cubicBezTo>
                    <a:pt x="300" y="336"/>
                    <a:pt x="312" y="326"/>
                    <a:pt x="323" y="314"/>
                  </a:cubicBezTo>
                  <a:cubicBezTo>
                    <a:pt x="334" y="303"/>
                    <a:pt x="343" y="290"/>
                    <a:pt x="350" y="277"/>
                  </a:cubicBezTo>
                  <a:cubicBezTo>
                    <a:pt x="358" y="263"/>
                    <a:pt x="363" y="249"/>
                    <a:pt x="367" y="233"/>
                  </a:cubicBezTo>
                  <a:cubicBezTo>
                    <a:pt x="371" y="218"/>
                    <a:pt x="373" y="202"/>
                    <a:pt x="373" y="186"/>
                  </a:cubicBezTo>
                  <a:cubicBezTo>
                    <a:pt x="373" y="177"/>
                    <a:pt x="373" y="168"/>
                    <a:pt x="372" y="159"/>
                  </a:cubicBezTo>
                  <a:cubicBezTo>
                    <a:pt x="370" y="150"/>
                    <a:pt x="368" y="141"/>
                    <a:pt x="365" y="132"/>
                  </a:cubicBezTo>
                  <a:cubicBezTo>
                    <a:pt x="348" y="127"/>
                    <a:pt x="331" y="122"/>
                    <a:pt x="314" y="119"/>
                  </a:cubicBezTo>
                  <a:cubicBezTo>
                    <a:pt x="297" y="115"/>
                    <a:pt x="279" y="113"/>
                    <a:pt x="262" y="111"/>
                  </a:cubicBezTo>
                  <a:cubicBezTo>
                    <a:pt x="258" y="118"/>
                    <a:pt x="253" y="123"/>
                    <a:pt x="247" y="127"/>
                  </a:cubicBezTo>
                  <a:cubicBezTo>
                    <a:pt x="241" y="131"/>
                    <a:pt x="234" y="133"/>
                    <a:pt x="226" y="133"/>
                  </a:cubicBezTo>
                  <a:cubicBezTo>
                    <a:pt x="222" y="133"/>
                    <a:pt x="217" y="132"/>
                    <a:pt x="213" y="131"/>
                  </a:cubicBezTo>
                  <a:cubicBezTo>
                    <a:pt x="202" y="145"/>
                    <a:pt x="193" y="161"/>
                    <a:pt x="184" y="177"/>
                  </a:cubicBezTo>
                  <a:cubicBezTo>
                    <a:pt x="176" y="193"/>
                    <a:pt x="168" y="209"/>
                    <a:pt x="162" y="226"/>
                  </a:cubicBezTo>
                  <a:cubicBezTo>
                    <a:pt x="168" y="230"/>
                    <a:pt x="173" y="235"/>
                    <a:pt x="176" y="241"/>
                  </a:cubicBezTo>
                  <a:cubicBezTo>
                    <a:pt x="179" y="247"/>
                    <a:pt x="180" y="253"/>
                    <a:pt x="180" y="260"/>
                  </a:cubicBezTo>
                  <a:cubicBezTo>
                    <a:pt x="180" y="265"/>
                    <a:pt x="179" y="270"/>
                    <a:pt x="177" y="275"/>
                  </a:cubicBezTo>
                  <a:cubicBezTo>
                    <a:pt x="194" y="289"/>
                    <a:pt x="211" y="302"/>
                    <a:pt x="229" y="314"/>
                  </a:cubicBezTo>
                  <a:cubicBezTo>
                    <a:pt x="247" y="325"/>
                    <a:pt x="266" y="336"/>
                    <a:pt x="286" y="344"/>
                  </a:cubicBezTo>
                  <a:close/>
                  <a:moveTo>
                    <a:pt x="148" y="369"/>
                  </a:moveTo>
                  <a:lnTo>
                    <a:pt x="148" y="369"/>
                  </a:lnTo>
                  <a:cubicBezTo>
                    <a:pt x="155" y="370"/>
                    <a:pt x="161" y="371"/>
                    <a:pt x="167" y="372"/>
                  </a:cubicBezTo>
                  <a:cubicBezTo>
                    <a:pt x="174" y="373"/>
                    <a:pt x="180" y="373"/>
                    <a:pt x="187" y="373"/>
                  </a:cubicBezTo>
                  <a:cubicBezTo>
                    <a:pt x="199" y="373"/>
                    <a:pt x="210" y="372"/>
                    <a:pt x="222" y="370"/>
                  </a:cubicBezTo>
                  <a:cubicBezTo>
                    <a:pt x="234" y="367"/>
                    <a:pt x="245" y="364"/>
                    <a:pt x="256" y="360"/>
                  </a:cubicBezTo>
                  <a:cubicBezTo>
                    <a:pt x="238" y="351"/>
                    <a:pt x="222" y="341"/>
                    <a:pt x="206" y="330"/>
                  </a:cubicBezTo>
                  <a:cubicBezTo>
                    <a:pt x="190" y="319"/>
                    <a:pt x="174" y="308"/>
                    <a:pt x="160" y="295"/>
                  </a:cubicBezTo>
                  <a:cubicBezTo>
                    <a:pt x="155" y="297"/>
                    <a:pt x="151" y="299"/>
                    <a:pt x="146" y="300"/>
                  </a:cubicBezTo>
                  <a:cubicBezTo>
                    <a:pt x="145" y="308"/>
                    <a:pt x="145" y="317"/>
                    <a:pt x="145" y="326"/>
                  </a:cubicBezTo>
                  <a:cubicBezTo>
                    <a:pt x="145" y="333"/>
                    <a:pt x="145" y="340"/>
                    <a:pt x="146" y="347"/>
                  </a:cubicBezTo>
                  <a:cubicBezTo>
                    <a:pt x="147" y="354"/>
                    <a:pt x="147" y="362"/>
                    <a:pt x="148" y="369"/>
                  </a:cubicBezTo>
                  <a:close/>
                  <a:moveTo>
                    <a:pt x="136" y="220"/>
                  </a:moveTo>
                  <a:lnTo>
                    <a:pt x="136" y="220"/>
                  </a:lnTo>
                  <a:cubicBezTo>
                    <a:pt x="143" y="201"/>
                    <a:pt x="151" y="183"/>
                    <a:pt x="160" y="165"/>
                  </a:cubicBezTo>
                  <a:cubicBezTo>
                    <a:pt x="170" y="147"/>
                    <a:pt x="180" y="130"/>
                    <a:pt x="192" y="114"/>
                  </a:cubicBezTo>
                  <a:lnTo>
                    <a:pt x="191" y="112"/>
                  </a:lnTo>
                  <a:cubicBezTo>
                    <a:pt x="160" y="115"/>
                    <a:pt x="130" y="121"/>
                    <a:pt x="100" y="131"/>
                  </a:cubicBezTo>
                  <a:cubicBezTo>
                    <a:pt x="100" y="137"/>
                    <a:pt x="99" y="143"/>
                    <a:pt x="97" y="148"/>
                  </a:cubicBezTo>
                  <a:cubicBezTo>
                    <a:pt x="95" y="154"/>
                    <a:pt x="92" y="158"/>
                    <a:pt x="87" y="163"/>
                  </a:cubicBezTo>
                  <a:cubicBezTo>
                    <a:pt x="99" y="183"/>
                    <a:pt x="112" y="203"/>
                    <a:pt x="127" y="222"/>
                  </a:cubicBezTo>
                  <a:cubicBezTo>
                    <a:pt x="129" y="221"/>
                    <a:pt x="130" y="221"/>
                    <a:pt x="132" y="221"/>
                  </a:cubicBezTo>
                  <a:cubicBezTo>
                    <a:pt x="133" y="220"/>
                    <a:pt x="135" y="220"/>
                    <a:pt x="136" y="220"/>
                  </a:cubicBezTo>
                  <a:close/>
                  <a:moveTo>
                    <a:pt x="187" y="0"/>
                  </a:moveTo>
                  <a:lnTo>
                    <a:pt x="187" y="0"/>
                  </a:lnTo>
                  <a:cubicBezTo>
                    <a:pt x="173" y="0"/>
                    <a:pt x="160" y="1"/>
                    <a:pt x="147" y="4"/>
                  </a:cubicBezTo>
                  <a:cubicBezTo>
                    <a:pt x="134" y="7"/>
                    <a:pt x="121" y="11"/>
                    <a:pt x="109" y="17"/>
                  </a:cubicBezTo>
                  <a:cubicBezTo>
                    <a:pt x="97" y="22"/>
                    <a:pt x="85" y="29"/>
                    <a:pt x="74" y="37"/>
                  </a:cubicBezTo>
                  <a:cubicBezTo>
                    <a:pt x="64" y="45"/>
                    <a:pt x="54" y="54"/>
                    <a:pt x="45" y="65"/>
                  </a:cubicBezTo>
                  <a:cubicBezTo>
                    <a:pt x="47" y="70"/>
                    <a:pt x="48" y="74"/>
                    <a:pt x="50" y="79"/>
                  </a:cubicBezTo>
                  <a:cubicBezTo>
                    <a:pt x="51" y="84"/>
                    <a:pt x="53" y="89"/>
                    <a:pt x="54" y="93"/>
                  </a:cubicBezTo>
                  <a:cubicBezTo>
                    <a:pt x="61" y="92"/>
                    <a:pt x="68" y="93"/>
                    <a:pt x="74" y="95"/>
                  </a:cubicBezTo>
                  <a:cubicBezTo>
                    <a:pt x="80" y="97"/>
                    <a:pt x="85" y="101"/>
                    <a:pt x="90" y="106"/>
                  </a:cubicBezTo>
                  <a:cubicBezTo>
                    <a:pt x="106" y="101"/>
                    <a:pt x="122" y="96"/>
                    <a:pt x="138" y="93"/>
                  </a:cubicBezTo>
                  <a:cubicBezTo>
                    <a:pt x="154" y="89"/>
                    <a:pt x="170" y="87"/>
                    <a:pt x="187" y="85"/>
                  </a:cubicBezTo>
                  <a:cubicBezTo>
                    <a:pt x="188" y="81"/>
                    <a:pt x="190" y="76"/>
                    <a:pt x="192" y="72"/>
                  </a:cubicBezTo>
                  <a:cubicBezTo>
                    <a:pt x="194" y="68"/>
                    <a:pt x="197" y="65"/>
                    <a:pt x="201" y="62"/>
                  </a:cubicBezTo>
                  <a:cubicBezTo>
                    <a:pt x="204" y="59"/>
                    <a:pt x="208" y="57"/>
                    <a:pt x="212" y="55"/>
                  </a:cubicBezTo>
                  <a:cubicBezTo>
                    <a:pt x="217" y="54"/>
                    <a:pt x="221" y="53"/>
                    <a:pt x="226" y="53"/>
                  </a:cubicBezTo>
                  <a:cubicBezTo>
                    <a:pt x="231" y="53"/>
                    <a:pt x="235" y="54"/>
                    <a:pt x="240" y="55"/>
                  </a:cubicBezTo>
                  <a:cubicBezTo>
                    <a:pt x="245" y="49"/>
                    <a:pt x="251" y="44"/>
                    <a:pt x="257" y="38"/>
                  </a:cubicBezTo>
                  <a:cubicBezTo>
                    <a:pt x="262" y="32"/>
                    <a:pt x="268" y="27"/>
                    <a:pt x="275" y="21"/>
                  </a:cubicBezTo>
                  <a:cubicBezTo>
                    <a:pt x="261" y="14"/>
                    <a:pt x="247" y="9"/>
                    <a:pt x="232" y="5"/>
                  </a:cubicBezTo>
                  <a:cubicBezTo>
                    <a:pt x="217" y="1"/>
                    <a:pt x="202" y="0"/>
                    <a:pt x="187" y="0"/>
                  </a:cubicBezTo>
                  <a:close/>
                  <a:moveTo>
                    <a:pt x="26" y="92"/>
                  </a:moveTo>
                  <a:lnTo>
                    <a:pt x="26" y="92"/>
                  </a:lnTo>
                  <a:cubicBezTo>
                    <a:pt x="15" y="110"/>
                    <a:pt x="8" y="129"/>
                    <a:pt x="4" y="148"/>
                  </a:cubicBezTo>
                  <a:cubicBezTo>
                    <a:pt x="7" y="147"/>
                    <a:pt x="9" y="145"/>
                    <a:pt x="12" y="143"/>
                  </a:cubicBezTo>
                  <a:cubicBezTo>
                    <a:pt x="15" y="141"/>
                    <a:pt x="18" y="140"/>
                    <a:pt x="21" y="138"/>
                  </a:cubicBezTo>
                  <a:cubicBezTo>
                    <a:pt x="20" y="132"/>
                    <a:pt x="20" y="127"/>
                    <a:pt x="22" y="121"/>
                  </a:cubicBezTo>
                  <a:cubicBezTo>
                    <a:pt x="24" y="115"/>
                    <a:pt x="27" y="110"/>
                    <a:pt x="31" y="106"/>
                  </a:cubicBezTo>
                  <a:cubicBezTo>
                    <a:pt x="30" y="104"/>
                    <a:pt x="29" y="101"/>
                    <a:pt x="28" y="99"/>
                  </a:cubicBezTo>
                  <a:cubicBezTo>
                    <a:pt x="27" y="97"/>
                    <a:pt x="26" y="94"/>
                    <a:pt x="26" y="92"/>
                  </a:cubicBezTo>
                  <a:close/>
                  <a:moveTo>
                    <a:pt x="0" y="184"/>
                  </a:moveTo>
                  <a:lnTo>
                    <a:pt x="0" y="184"/>
                  </a:lnTo>
                  <a:cubicBezTo>
                    <a:pt x="0" y="204"/>
                    <a:pt x="3" y="223"/>
                    <a:pt x="9" y="241"/>
                  </a:cubicBezTo>
                  <a:cubicBezTo>
                    <a:pt x="14" y="259"/>
                    <a:pt x="22" y="276"/>
                    <a:pt x="32" y="291"/>
                  </a:cubicBezTo>
                  <a:cubicBezTo>
                    <a:pt x="43" y="307"/>
                    <a:pt x="56" y="320"/>
                    <a:pt x="70" y="332"/>
                  </a:cubicBezTo>
                  <a:cubicBezTo>
                    <a:pt x="85" y="344"/>
                    <a:pt x="102" y="354"/>
                    <a:pt x="120" y="361"/>
                  </a:cubicBezTo>
                  <a:cubicBezTo>
                    <a:pt x="120" y="355"/>
                    <a:pt x="119" y="349"/>
                    <a:pt x="119" y="343"/>
                  </a:cubicBezTo>
                  <a:cubicBezTo>
                    <a:pt x="118" y="337"/>
                    <a:pt x="118" y="331"/>
                    <a:pt x="118" y="325"/>
                  </a:cubicBezTo>
                  <a:cubicBezTo>
                    <a:pt x="118" y="320"/>
                    <a:pt x="118" y="315"/>
                    <a:pt x="119" y="310"/>
                  </a:cubicBezTo>
                  <a:cubicBezTo>
                    <a:pt x="119" y="305"/>
                    <a:pt x="119" y="299"/>
                    <a:pt x="120" y="294"/>
                  </a:cubicBezTo>
                  <a:cubicBezTo>
                    <a:pt x="114" y="290"/>
                    <a:pt x="109" y="286"/>
                    <a:pt x="106" y="280"/>
                  </a:cubicBezTo>
                  <a:cubicBezTo>
                    <a:pt x="102" y="274"/>
                    <a:pt x="100" y="267"/>
                    <a:pt x="100" y="260"/>
                  </a:cubicBezTo>
                  <a:cubicBezTo>
                    <a:pt x="100" y="252"/>
                    <a:pt x="102" y="245"/>
                    <a:pt x="106" y="239"/>
                  </a:cubicBezTo>
                  <a:cubicBezTo>
                    <a:pt x="90" y="218"/>
                    <a:pt x="75" y="196"/>
                    <a:pt x="62" y="173"/>
                  </a:cubicBezTo>
                  <a:cubicBezTo>
                    <a:pt x="56" y="173"/>
                    <a:pt x="51" y="172"/>
                    <a:pt x="46" y="170"/>
                  </a:cubicBezTo>
                  <a:cubicBezTo>
                    <a:pt x="41" y="169"/>
                    <a:pt x="37" y="166"/>
                    <a:pt x="33" y="162"/>
                  </a:cubicBezTo>
                  <a:cubicBezTo>
                    <a:pt x="27" y="165"/>
                    <a:pt x="21" y="169"/>
                    <a:pt x="16" y="173"/>
                  </a:cubicBezTo>
                  <a:cubicBezTo>
                    <a:pt x="10" y="176"/>
                    <a:pt x="5" y="180"/>
                    <a:pt x="0" y="184"/>
                  </a:cubicBezTo>
                  <a:close/>
                </a:path>
              </a:pathLst>
            </a:custGeom>
            <a:gradFill>
              <a:gsLst>
                <a:gs pos="40000">
                  <a:srgbClr val="8DC8E8"/>
                </a:gs>
                <a:gs pos="10000">
                  <a:srgbClr val="D59ED7"/>
                </a:gs>
              </a:gsLst>
              <a:path path="circle">
                <a:fillToRect l="100000" t="100000"/>
              </a:path>
            </a:gradFill>
            <a:ln w="63897" cap="flat">
              <a:noFill/>
              <a:prstDash val="solid"/>
              <a:miter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170">
              <a:extLst>
                <a:ext uri="{FF2B5EF4-FFF2-40B4-BE49-F238E27FC236}">
                  <a16:creationId xmlns:a16="http://schemas.microsoft.com/office/drawing/2014/main" id="{0DBBD714-5200-30A1-D738-E5864A09B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2171"/>
              <a:ext cx="16" cy="16"/>
            </a:xfrm>
            <a:custGeom>
              <a:avLst/>
              <a:gdLst>
                <a:gd name="T0" fmla="*/ 13 w 26"/>
                <a:gd name="T1" fmla="*/ 0 h 26"/>
                <a:gd name="T2" fmla="*/ 13 w 26"/>
                <a:gd name="T3" fmla="*/ 0 h 26"/>
                <a:gd name="T4" fmla="*/ 4 w 26"/>
                <a:gd name="T5" fmla="*/ 3 h 26"/>
                <a:gd name="T6" fmla="*/ 0 w 26"/>
                <a:gd name="T7" fmla="*/ 13 h 26"/>
                <a:gd name="T8" fmla="*/ 4 w 26"/>
                <a:gd name="T9" fmla="*/ 22 h 26"/>
                <a:gd name="T10" fmla="*/ 13 w 26"/>
                <a:gd name="T11" fmla="*/ 26 h 26"/>
                <a:gd name="T12" fmla="*/ 23 w 26"/>
                <a:gd name="T13" fmla="*/ 22 h 26"/>
                <a:gd name="T14" fmla="*/ 26 w 26"/>
                <a:gd name="T15" fmla="*/ 13 h 26"/>
                <a:gd name="T16" fmla="*/ 23 w 26"/>
                <a:gd name="T17" fmla="*/ 3 h 26"/>
                <a:gd name="T18" fmla="*/ 13 w 26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lnTo>
                    <a:pt x="13" y="0"/>
                  </a:lnTo>
                  <a:cubicBezTo>
                    <a:pt x="10" y="0"/>
                    <a:pt x="6" y="1"/>
                    <a:pt x="4" y="3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16"/>
                    <a:pt x="1" y="20"/>
                    <a:pt x="4" y="22"/>
                  </a:cubicBezTo>
                  <a:cubicBezTo>
                    <a:pt x="6" y="25"/>
                    <a:pt x="10" y="26"/>
                    <a:pt x="13" y="26"/>
                  </a:cubicBezTo>
                  <a:cubicBezTo>
                    <a:pt x="17" y="26"/>
                    <a:pt x="20" y="25"/>
                    <a:pt x="23" y="22"/>
                  </a:cubicBezTo>
                  <a:cubicBezTo>
                    <a:pt x="25" y="20"/>
                    <a:pt x="26" y="16"/>
                    <a:pt x="26" y="13"/>
                  </a:cubicBezTo>
                  <a:cubicBezTo>
                    <a:pt x="26" y="9"/>
                    <a:pt x="25" y="6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lose/>
                </a:path>
              </a:pathLst>
            </a:custGeom>
            <a:gradFill>
              <a:gsLst>
                <a:gs pos="40000">
                  <a:srgbClr val="8DC8E8"/>
                </a:gs>
                <a:gs pos="10000">
                  <a:srgbClr val="D59ED7"/>
                </a:gs>
              </a:gsLst>
              <a:path path="circle">
                <a:fillToRect l="100000" t="100000"/>
              </a:path>
            </a:gradFill>
            <a:ln w="63897" cap="flat">
              <a:noFill/>
              <a:prstDash val="solid"/>
              <a:miter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171">
              <a:extLst>
                <a:ext uri="{FF2B5EF4-FFF2-40B4-BE49-F238E27FC236}">
                  <a16:creationId xmlns:a16="http://schemas.microsoft.com/office/drawing/2014/main" id="{2942559F-7DCF-5920-6975-F8136ED7D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" y="2250"/>
              <a:ext cx="17" cy="16"/>
            </a:xfrm>
            <a:custGeom>
              <a:avLst/>
              <a:gdLst>
                <a:gd name="T0" fmla="*/ 13 w 27"/>
                <a:gd name="T1" fmla="*/ 26 h 26"/>
                <a:gd name="T2" fmla="*/ 13 w 27"/>
                <a:gd name="T3" fmla="*/ 26 h 26"/>
                <a:gd name="T4" fmla="*/ 23 w 27"/>
                <a:gd name="T5" fmla="*/ 22 h 26"/>
                <a:gd name="T6" fmla="*/ 27 w 27"/>
                <a:gd name="T7" fmla="*/ 13 h 26"/>
                <a:gd name="T8" fmla="*/ 23 w 27"/>
                <a:gd name="T9" fmla="*/ 4 h 26"/>
                <a:gd name="T10" fmla="*/ 13 w 27"/>
                <a:gd name="T11" fmla="*/ 0 h 26"/>
                <a:gd name="T12" fmla="*/ 4 w 27"/>
                <a:gd name="T13" fmla="*/ 4 h 26"/>
                <a:gd name="T14" fmla="*/ 0 w 27"/>
                <a:gd name="T15" fmla="*/ 13 h 26"/>
                <a:gd name="T16" fmla="*/ 4 w 27"/>
                <a:gd name="T17" fmla="*/ 22 h 26"/>
                <a:gd name="T18" fmla="*/ 13 w 27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3" y="26"/>
                  </a:moveTo>
                  <a:lnTo>
                    <a:pt x="13" y="26"/>
                  </a:lnTo>
                  <a:cubicBezTo>
                    <a:pt x="17" y="26"/>
                    <a:pt x="20" y="25"/>
                    <a:pt x="23" y="22"/>
                  </a:cubicBezTo>
                  <a:cubicBezTo>
                    <a:pt x="25" y="20"/>
                    <a:pt x="27" y="17"/>
                    <a:pt x="27" y="13"/>
                  </a:cubicBezTo>
                  <a:cubicBezTo>
                    <a:pt x="27" y="9"/>
                    <a:pt x="25" y="6"/>
                    <a:pt x="23" y="4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10" y="0"/>
                    <a:pt x="7" y="1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17"/>
                    <a:pt x="1" y="20"/>
                    <a:pt x="4" y="22"/>
                  </a:cubicBezTo>
                  <a:cubicBezTo>
                    <a:pt x="7" y="25"/>
                    <a:pt x="10" y="26"/>
                    <a:pt x="13" y="26"/>
                  </a:cubicBezTo>
                  <a:close/>
                </a:path>
              </a:pathLst>
            </a:custGeom>
            <a:gradFill>
              <a:gsLst>
                <a:gs pos="40000">
                  <a:srgbClr val="8DC8E8"/>
                </a:gs>
                <a:gs pos="10000">
                  <a:srgbClr val="D59ED7"/>
                </a:gs>
              </a:gsLst>
              <a:path path="circle">
                <a:fillToRect l="100000" t="100000"/>
              </a:path>
            </a:gradFill>
            <a:ln w="63897" cap="flat">
              <a:noFill/>
              <a:prstDash val="solid"/>
              <a:miter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172">
              <a:extLst>
                <a:ext uri="{FF2B5EF4-FFF2-40B4-BE49-F238E27FC236}">
                  <a16:creationId xmlns:a16="http://schemas.microsoft.com/office/drawing/2014/main" id="{2E422A78-95E9-4F89-847B-7F740707F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146"/>
              <a:ext cx="17" cy="16"/>
            </a:xfrm>
            <a:custGeom>
              <a:avLst/>
              <a:gdLst>
                <a:gd name="T0" fmla="*/ 0 w 27"/>
                <a:gd name="T1" fmla="*/ 13 h 26"/>
                <a:gd name="T2" fmla="*/ 0 w 27"/>
                <a:gd name="T3" fmla="*/ 13 h 26"/>
                <a:gd name="T4" fmla="*/ 4 w 27"/>
                <a:gd name="T5" fmla="*/ 22 h 26"/>
                <a:gd name="T6" fmla="*/ 13 w 27"/>
                <a:gd name="T7" fmla="*/ 26 h 26"/>
                <a:gd name="T8" fmla="*/ 23 w 27"/>
                <a:gd name="T9" fmla="*/ 22 h 26"/>
                <a:gd name="T10" fmla="*/ 27 w 27"/>
                <a:gd name="T11" fmla="*/ 13 h 26"/>
                <a:gd name="T12" fmla="*/ 23 w 27"/>
                <a:gd name="T13" fmla="*/ 3 h 26"/>
                <a:gd name="T14" fmla="*/ 13 w 27"/>
                <a:gd name="T15" fmla="*/ 0 h 26"/>
                <a:gd name="T16" fmla="*/ 4 w 27"/>
                <a:gd name="T17" fmla="*/ 3 h 26"/>
                <a:gd name="T18" fmla="*/ 0 w 2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0" y="13"/>
                  </a:moveTo>
                  <a:lnTo>
                    <a:pt x="0" y="13"/>
                  </a:lnTo>
                  <a:cubicBezTo>
                    <a:pt x="0" y="16"/>
                    <a:pt x="1" y="20"/>
                    <a:pt x="4" y="22"/>
                  </a:cubicBezTo>
                  <a:cubicBezTo>
                    <a:pt x="6" y="25"/>
                    <a:pt x="10" y="26"/>
                    <a:pt x="13" y="26"/>
                  </a:cubicBezTo>
                  <a:cubicBezTo>
                    <a:pt x="17" y="26"/>
                    <a:pt x="20" y="25"/>
                    <a:pt x="23" y="22"/>
                  </a:cubicBezTo>
                  <a:cubicBezTo>
                    <a:pt x="25" y="20"/>
                    <a:pt x="27" y="17"/>
                    <a:pt x="27" y="13"/>
                  </a:cubicBezTo>
                  <a:cubicBezTo>
                    <a:pt x="27" y="9"/>
                    <a:pt x="25" y="6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10" y="0"/>
                    <a:pt x="6" y="1"/>
                    <a:pt x="4" y="3"/>
                  </a:cubicBezTo>
                  <a:cubicBezTo>
                    <a:pt x="1" y="6"/>
                    <a:pt x="0" y="9"/>
                    <a:pt x="0" y="13"/>
                  </a:cubicBezTo>
                  <a:close/>
                </a:path>
              </a:pathLst>
            </a:custGeom>
            <a:gradFill>
              <a:gsLst>
                <a:gs pos="40000">
                  <a:srgbClr val="8DC8E8"/>
                </a:gs>
                <a:gs pos="10000">
                  <a:srgbClr val="D59ED7"/>
                </a:gs>
              </a:gsLst>
              <a:path path="circle">
                <a:fillToRect l="100000" t="100000"/>
              </a:path>
            </a:gradFill>
            <a:ln w="63897" cap="flat">
              <a:noFill/>
              <a:prstDash val="solid"/>
              <a:miter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1" name="Rounded Rectangle 1">
            <a:extLst>
              <a:ext uri="{FF2B5EF4-FFF2-40B4-BE49-F238E27FC236}">
                <a16:creationId xmlns:a16="http://schemas.microsoft.com/office/drawing/2014/main" id="{ACA70E32-E96C-E0FF-83C4-126DA6F0F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459975" y="1279929"/>
            <a:ext cx="7275097" cy="1980986"/>
          </a:xfrm>
          <a:prstGeom prst="roundRect">
            <a:avLst>
              <a:gd name="adj" fmla="val 4349"/>
            </a:avLst>
          </a:prstGeom>
          <a:noFill/>
          <a:ln w="12700">
            <a:gradFill>
              <a:gsLst>
                <a:gs pos="0">
                  <a:schemeClr val="accent1"/>
                </a:gs>
                <a:gs pos="50000">
                  <a:schemeClr val="bg1">
                    <a:lumMod val="25000"/>
                    <a:lumOff val="75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566C7A-D85B-C75D-1767-D9893988FC49}"/>
              </a:ext>
            </a:extLst>
          </p:cNvPr>
          <p:cNvSpPr txBox="1"/>
          <p:nvPr/>
        </p:nvSpPr>
        <p:spPr>
          <a:xfrm>
            <a:off x="2440870" y="1404856"/>
            <a:ext cx="7313306" cy="16781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91F2C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Up to $6,000 Azure Cosmos DB free for 90 days</a:t>
            </a:r>
            <a:r>
              <a:rPr kumimoji="0" lang="en-US" sz="3600" b="1" i="0" u="none" strike="noStrike" kern="1200" cap="none" spc="0" normalizeH="0" baseline="30000" noProof="0">
                <a:ln>
                  <a:noFill/>
                </a:ln>
                <a:solidFill>
                  <a:srgbClr val="091F2C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1</a:t>
            </a:r>
          </a:p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Aptos" panose="020B0004020202020204" pitchFamily="34" charset="0"/>
                <a:cs typeface="Times New Roman" panose="02020603050405020304" pitchFamily="18" charset="0"/>
              </a:rPr>
              <a:t>Eligibility: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Aptos" panose="020B0004020202020204" pitchFamily="34" charset="0"/>
                <a:cs typeface="Times New Roman" panose="02020603050405020304" pitchFamily="18" charset="0"/>
              </a:rPr>
              <a:t>customers using Azure AI Services or GitHub Copilot</a:t>
            </a:r>
          </a:p>
        </p:txBody>
      </p:sp>
      <p:sp>
        <p:nvSpPr>
          <p:cNvPr id="40" name="Rounded Rectangle 1">
            <a:extLst>
              <a:ext uri="{FF2B5EF4-FFF2-40B4-BE49-F238E27FC236}">
                <a16:creationId xmlns:a16="http://schemas.microsoft.com/office/drawing/2014/main" id="{19E856B0-6009-B455-2B76-F7AA1FDA2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5174" y="4002163"/>
            <a:ext cx="9484699" cy="1391250"/>
          </a:xfrm>
          <a:prstGeom prst="roundRect">
            <a:avLst>
              <a:gd name="adj" fmla="val 4349"/>
            </a:avLst>
          </a:prstGeom>
          <a:noFill/>
          <a:ln w="12700">
            <a:gradFill>
              <a:gsLst>
                <a:gs pos="0">
                  <a:schemeClr val="accent1"/>
                </a:gs>
                <a:gs pos="50000">
                  <a:schemeClr val="bg1">
                    <a:lumMod val="25000"/>
                    <a:lumOff val="75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564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2806922"/>
          </a:xfrm>
        </p:spPr>
        <p:txBody>
          <a:bodyPr/>
          <a:lstStyle/>
          <a:p>
            <a:r>
              <a:rPr lang="en-US" dirty="0"/>
              <a:t>What is Azure Cosmos DB</a:t>
            </a:r>
          </a:p>
          <a:p>
            <a:r>
              <a:rPr lang="en-US" dirty="0"/>
              <a:t>Who is using it?</a:t>
            </a:r>
          </a:p>
          <a:p>
            <a:r>
              <a:rPr lang="en-US" dirty="0" err="1"/>
              <a:t>GenAI</a:t>
            </a:r>
            <a:r>
              <a:rPr lang="en-US" dirty="0"/>
              <a:t> use cases</a:t>
            </a:r>
          </a:p>
          <a:p>
            <a:r>
              <a:rPr lang="en-US" dirty="0"/>
              <a:t>Vector Search and more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CEB86-793B-974F-E444-4CEFA487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B049993-08A2-E8A7-0A33-74CBCE88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422351" y="362564"/>
            <a:ext cx="5357292" cy="6096000"/>
          </a:xfrm>
          <a:prstGeom prst="rect">
            <a:avLst/>
          </a:prstGeom>
        </p:spPr>
      </p:pic>
      <p:sp>
        <p:nvSpPr>
          <p:cNvPr id="6" name="Rectangle 5" descr="1. Connected smart products&#10;">
            <a:extLst>
              <a:ext uri="{FF2B5EF4-FFF2-40B4-BE49-F238E27FC236}">
                <a16:creationId xmlns:a16="http://schemas.microsoft.com/office/drawing/2014/main" id="{4BFEE320-D6F2-7A3A-93DE-6680924779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483483" y="1461464"/>
            <a:ext cx="8727317" cy="52644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 w="3175">
                <a:noFill/>
              </a:ln>
              <a:solidFill>
                <a:srgbClr val="2477D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 w="3175">
                <a:noFill/>
              </a:ln>
              <a:solidFill>
                <a:srgbClr val="C5B4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 w="3175">
                <a:noFill/>
              </a:ln>
              <a:solidFill>
                <a:srgbClr val="C5B4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 w="3175">
                <a:noFill/>
              </a:ln>
              <a:solidFill>
                <a:srgbClr val="C5B4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Serverless or Provisioned Throughput</a:t>
            </a: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Automatic sharding/partitioning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High elasticity with instant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autoscale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Low latency, real-time data transactions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Mission critical reliability (99.999%)</a:t>
            </a: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sz="2000" noProof="0" dirty="0">
                <a:solidFill>
                  <a:srgbClr val="FFFF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5 levels of multitenancy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Built-in vector index and search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DiskANN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</p:txBody>
      </p:sp>
      <p:pic>
        <p:nvPicPr>
          <p:cNvPr id="12" name="Picture 11" descr="Top reasons to migrate MongoDB to Cosmos DB - Neal Analytics">
            <a:extLst>
              <a:ext uri="{FF2B5EF4-FFF2-40B4-BE49-F238E27FC236}">
                <a16:creationId xmlns:a16="http://schemas.microsoft.com/office/drawing/2014/main" id="{9D14FEAC-FB75-0D39-4A3F-83AEB93DF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742" y="1742544"/>
            <a:ext cx="3136798" cy="16456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26F84-C185-5CC9-346D-DC00244156DA}"/>
              </a:ext>
            </a:extLst>
          </p:cNvPr>
          <p:cNvSpPr txBox="1">
            <a:spLocks/>
          </p:cNvSpPr>
          <p:nvPr/>
        </p:nvSpPr>
        <p:spPr>
          <a:xfrm>
            <a:off x="587375" y="358451"/>
            <a:ext cx="1101725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b="1" dirty="0"/>
              <a:t>Azure Cosmos DB</a:t>
            </a:r>
          </a:p>
          <a:p>
            <a:pPr algn="ctr"/>
            <a:r>
              <a:rPr lang="en-US" b="1" dirty="0"/>
              <a:t>is the world’s </a:t>
            </a:r>
            <a:r>
              <a:rPr lang="en-US" b="1" dirty="0">
                <a:solidFill>
                  <a:srgbClr val="71D9FF"/>
                </a:solidFill>
              </a:rPr>
              <a:t>most scalable AI database</a:t>
            </a:r>
          </a:p>
        </p:txBody>
      </p:sp>
    </p:spTree>
    <p:extLst>
      <p:ext uri="{BB962C8B-B14F-4D97-AF65-F5344CB8AC3E}">
        <p14:creationId xmlns:p14="http://schemas.microsoft.com/office/powerpoint/2010/main" val="2807722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9606-CB67-39BF-C9EB-F1C303C9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/>
          <a:lstStyle/>
          <a:p>
            <a:pPr algn="ctr"/>
            <a:r>
              <a:rPr lang="en-US" sz="36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AI scenarios with Azure Cosmos DB for NoSQL</a:t>
            </a:r>
            <a:endParaRPr lang="en-US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E49487E-2519-91F0-8790-AA1E50C25471}"/>
              </a:ext>
            </a:extLst>
          </p:cNvPr>
          <p:cNvGrpSpPr/>
          <p:nvPr/>
        </p:nvGrpSpPr>
        <p:grpSpPr>
          <a:xfrm>
            <a:off x="1713894" y="1566513"/>
            <a:ext cx="2833845" cy="1823084"/>
            <a:chOff x="3197280" y="1874521"/>
            <a:chExt cx="2833845" cy="1823084"/>
          </a:xfrm>
        </p:grpSpPr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43AA7356-2A1E-EA09-4378-D2DC6EDA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80" y="1874521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D57FB2-C79B-98CC-7E30-9E12E7B12BA0}"/>
                </a:ext>
              </a:extLst>
            </p:cNvPr>
            <p:cNvSpPr txBox="1"/>
            <p:nvPr/>
          </p:nvSpPr>
          <p:spPr>
            <a:xfrm>
              <a:off x="3805160" y="2609655"/>
              <a:ext cx="1618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Chat history</a:t>
              </a:r>
            </a:p>
          </p:txBody>
        </p:sp>
        <p:sp>
          <p:nvSpPr>
            <p:cNvPr id="76" name="Graphic 74">
              <a:extLst>
                <a:ext uri="{FF2B5EF4-FFF2-40B4-BE49-F238E27FC236}">
                  <a16:creationId xmlns:a16="http://schemas.microsoft.com/office/drawing/2014/main" id="{FF198F97-3D15-267F-2525-D85ADD8A5515}"/>
                </a:ext>
              </a:extLst>
            </p:cNvPr>
            <p:cNvSpPr/>
            <p:nvPr/>
          </p:nvSpPr>
          <p:spPr>
            <a:xfrm>
              <a:off x="4406288" y="2053878"/>
              <a:ext cx="415829" cy="373069"/>
            </a:xfrm>
            <a:custGeom>
              <a:avLst/>
              <a:gdLst>
                <a:gd name="connsiteX0" fmla="*/ 193106 w 516531"/>
                <a:gd name="connsiteY0" fmla="*/ 0 h 463415"/>
                <a:gd name="connsiteX1" fmla="*/ 0 w 516531"/>
                <a:gd name="connsiteY1" fmla="*/ 192993 h 463415"/>
                <a:gd name="connsiteX2" fmla="*/ 18152 w 516531"/>
                <a:gd name="connsiteY2" fmla="*/ 274774 h 463415"/>
                <a:gd name="connsiteX3" fmla="*/ 623 w 516531"/>
                <a:gd name="connsiteY3" fmla="*/ 355648 h 463415"/>
                <a:gd name="connsiteX4" fmla="*/ 20913 w 516531"/>
                <a:gd name="connsiteY4" fmla="*/ 385695 h 463415"/>
                <a:gd name="connsiteX5" fmla="*/ 30301 w 516531"/>
                <a:gd name="connsiteY5" fmla="*/ 385764 h 463415"/>
                <a:gd name="connsiteX6" fmla="*/ 113595 w 516531"/>
                <a:gd name="connsiteY6" fmla="*/ 369033 h 463415"/>
                <a:gd name="connsiteX7" fmla="*/ 368938 w 516531"/>
                <a:gd name="connsiteY7" fmla="*/ 272408 h 463415"/>
                <a:gd name="connsiteX8" fmla="*/ 272313 w 516531"/>
                <a:gd name="connsiteY8" fmla="*/ 17066 h 463415"/>
                <a:gd name="connsiteX9" fmla="*/ 193106 w 516531"/>
                <a:gd name="connsiteY9" fmla="*/ 0 h 463415"/>
                <a:gd name="connsiteX10" fmla="*/ 192128 w 516531"/>
                <a:gd name="connsiteY10" fmla="*/ 411839 h 463415"/>
                <a:gd name="connsiteX11" fmla="*/ 323401 w 516531"/>
                <a:gd name="connsiteY11" fmla="*/ 463319 h 463415"/>
                <a:gd name="connsiteX12" fmla="*/ 402886 w 516531"/>
                <a:gd name="connsiteY12" fmla="*/ 446253 h 463415"/>
                <a:gd name="connsiteX13" fmla="*/ 477866 w 516531"/>
                <a:gd name="connsiteY13" fmla="*/ 462726 h 463415"/>
                <a:gd name="connsiteX14" fmla="*/ 515781 w 516531"/>
                <a:gd name="connsiteY14" fmla="*/ 437965 h 463415"/>
                <a:gd name="connsiteX15" fmla="*/ 515627 w 516531"/>
                <a:gd name="connsiteY15" fmla="*/ 424117 h 463415"/>
                <a:gd name="connsiteX16" fmla="*/ 498355 w 516531"/>
                <a:gd name="connsiteY16" fmla="*/ 351968 h 463415"/>
                <a:gd name="connsiteX17" fmla="*/ 405053 w 516531"/>
                <a:gd name="connsiteY17" fmla="*/ 95276 h 463415"/>
                <a:gd name="connsiteX18" fmla="*/ 386541 w 516531"/>
                <a:gd name="connsiteY18" fmla="*/ 87773 h 463415"/>
                <a:gd name="connsiteX19" fmla="*/ 407133 w 516531"/>
                <a:gd name="connsiteY19" fmla="*/ 140488 h 463415"/>
                <a:gd name="connsiteX20" fmla="*/ 477841 w 516531"/>
                <a:gd name="connsiteY20" fmla="*/ 270269 h 463415"/>
                <a:gd name="connsiteX21" fmla="*/ 460724 w 516531"/>
                <a:gd name="connsiteY21" fmla="*/ 340977 h 463415"/>
                <a:gd name="connsiteX22" fmla="*/ 457377 w 516531"/>
                <a:gd name="connsiteY22" fmla="*/ 347489 h 463415"/>
                <a:gd name="connsiteX23" fmla="*/ 459179 w 516531"/>
                <a:gd name="connsiteY23" fmla="*/ 354593 h 463415"/>
                <a:gd name="connsiteX24" fmla="*/ 475704 w 516531"/>
                <a:gd name="connsiteY24" fmla="*/ 422804 h 463415"/>
                <a:gd name="connsiteX25" fmla="*/ 405177 w 516531"/>
                <a:gd name="connsiteY25" fmla="*/ 407103 h 463415"/>
                <a:gd name="connsiteX26" fmla="*/ 398382 w 516531"/>
                <a:gd name="connsiteY26" fmla="*/ 405507 h 463415"/>
                <a:gd name="connsiteX27" fmla="*/ 392127 w 516531"/>
                <a:gd name="connsiteY27" fmla="*/ 408621 h 463415"/>
                <a:gd name="connsiteX28" fmla="*/ 323401 w 516531"/>
                <a:gd name="connsiteY28" fmla="*/ 424709 h 463415"/>
                <a:gd name="connsiteX29" fmla="*/ 248241 w 516531"/>
                <a:gd name="connsiteY29" fmla="*/ 405249 h 463415"/>
                <a:gd name="connsiteX30" fmla="*/ 192128 w 516531"/>
                <a:gd name="connsiteY30" fmla="*/ 411839 h 46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6531" h="463415">
                  <a:moveTo>
                    <a:pt x="193106" y="0"/>
                  </a:moveTo>
                  <a:cubicBezTo>
                    <a:pt x="86487" y="-31"/>
                    <a:pt x="31" y="86375"/>
                    <a:pt x="0" y="192993"/>
                  </a:cubicBezTo>
                  <a:cubicBezTo>
                    <a:pt x="-8" y="221253"/>
                    <a:pt x="6188" y="249170"/>
                    <a:pt x="18152" y="274774"/>
                  </a:cubicBezTo>
                  <a:cubicBezTo>
                    <a:pt x="11673" y="301589"/>
                    <a:pt x="5828" y="328557"/>
                    <a:pt x="623" y="355648"/>
                  </a:cubicBezTo>
                  <a:cubicBezTo>
                    <a:pt x="-2072" y="369548"/>
                    <a:pt x="7013" y="383002"/>
                    <a:pt x="20913" y="385695"/>
                  </a:cubicBezTo>
                  <a:cubicBezTo>
                    <a:pt x="24011" y="386297"/>
                    <a:pt x="27194" y="386320"/>
                    <a:pt x="30301" y="385764"/>
                  </a:cubicBezTo>
                  <a:cubicBezTo>
                    <a:pt x="46337" y="382933"/>
                    <a:pt x="81214" y="376498"/>
                    <a:pt x="113595" y="369033"/>
                  </a:cubicBezTo>
                  <a:cubicBezTo>
                    <a:pt x="210789" y="412861"/>
                    <a:pt x="325108" y="369602"/>
                    <a:pt x="368938" y="272408"/>
                  </a:cubicBezTo>
                  <a:cubicBezTo>
                    <a:pt x="412765" y="175214"/>
                    <a:pt x="369504" y="60894"/>
                    <a:pt x="272313" y="17066"/>
                  </a:cubicBezTo>
                  <a:cubicBezTo>
                    <a:pt x="247414" y="5838"/>
                    <a:pt x="220418" y="22"/>
                    <a:pt x="193106" y="0"/>
                  </a:cubicBezTo>
                  <a:close/>
                  <a:moveTo>
                    <a:pt x="192128" y="411839"/>
                  </a:moveTo>
                  <a:cubicBezTo>
                    <a:pt x="227793" y="444997"/>
                    <a:pt x="274704" y="463393"/>
                    <a:pt x="323401" y="463319"/>
                  </a:cubicBezTo>
                  <a:cubicBezTo>
                    <a:pt x="351715" y="463319"/>
                    <a:pt x="378613" y="457218"/>
                    <a:pt x="402886" y="446253"/>
                  </a:cubicBezTo>
                  <a:cubicBezTo>
                    <a:pt x="429733" y="452533"/>
                    <a:pt x="459154" y="458814"/>
                    <a:pt x="477866" y="462726"/>
                  </a:cubicBezTo>
                  <a:cubicBezTo>
                    <a:pt x="495174" y="466358"/>
                    <a:pt x="512149" y="455272"/>
                    <a:pt x="515781" y="437965"/>
                  </a:cubicBezTo>
                  <a:cubicBezTo>
                    <a:pt x="516741" y="433393"/>
                    <a:pt x="516687" y="428667"/>
                    <a:pt x="515627" y="424117"/>
                  </a:cubicBezTo>
                  <a:cubicBezTo>
                    <a:pt x="511457" y="406021"/>
                    <a:pt x="504868" y="377913"/>
                    <a:pt x="498355" y="351968"/>
                  </a:cubicBezTo>
                  <a:cubicBezTo>
                    <a:pt x="543475" y="255319"/>
                    <a:pt x="501702" y="140395"/>
                    <a:pt x="405053" y="95276"/>
                  </a:cubicBezTo>
                  <a:cubicBezTo>
                    <a:pt x="399017" y="92457"/>
                    <a:pt x="392837" y="89953"/>
                    <a:pt x="386541" y="87773"/>
                  </a:cubicBezTo>
                  <a:cubicBezTo>
                    <a:pt x="395674" y="104372"/>
                    <a:pt x="402598" y="122094"/>
                    <a:pt x="407133" y="140488"/>
                  </a:cubicBezTo>
                  <a:cubicBezTo>
                    <a:pt x="451233" y="168915"/>
                    <a:pt x="477869" y="217801"/>
                    <a:pt x="477841" y="270269"/>
                  </a:cubicBezTo>
                  <a:cubicBezTo>
                    <a:pt x="477841" y="295803"/>
                    <a:pt x="471663" y="319818"/>
                    <a:pt x="460724" y="340977"/>
                  </a:cubicBezTo>
                  <a:lnTo>
                    <a:pt x="457377" y="347489"/>
                  </a:lnTo>
                  <a:lnTo>
                    <a:pt x="459179" y="354593"/>
                  </a:lnTo>
                  <a:cubicBezTo>
                    <a:pt x="465048" y="377630"/>
                    <a:pt x="471200" y="403499"/>
                    <a:pt x="475704" y="422804"/>
                  </a:cubicBezTo>
                  <a:cubicBezTo>
                    <a:pt x="455782" y="418608"/>
                    <a:pt x="428909" y="412765"/>
                    <a:pt x="405177" y="407103"/>
                  </a:cubicBezTo>
                  <a:lnTo>
                    <a:pt x="398382" y="405507"/>
                  </a:lnTo>
                  <a:lnTo>
                    <a:pt x="392127" y="408621"/>
                  </a:lnTo>
                  <a:cubicBezTo>
                    <a:pt x="371432" y="418917"/>
                    <a:pt x="348112" y="424709"/>
                    <a:pt x="323401" y="424709"/>
                  </a:cubicBezTo>
                  <a:cubicBezTo>
                    <a:pt x="297095" y="424758"/>
                    <a:pt x="271216" y="418057"/>
                    <a:pt x="248241" y="405249"/>
                  </a:cubicBezTo>
                  <a:cubicBezTo>
                    <a:pt x="229898" y="409857"/>
                    <a:pt x="211039" y="412073"/>
                    <a:pt x="192128" y="41183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68A36E0-C01F-98CA-80E1-937AC9D25E96}"/>
              </a:ext>
            </a:extLst>
          </p:cNvPr>
          <p:cNvGrpSpPr/>
          <p:nvPr/>
        </p:nvGrpSpPr>
        <p:grpSpPr>
          <a:xfrm>
            <a:off x="4679079" y="1566513"/>
            <a:ext cx="2833845" cy="1823084"/>
            <a:chOff x="6162465" y="1874521"/>
            <a:chExt cx="2833845" cy="1823084"/>
          </a:xfrm>
        </p:grpSpPr>
        <p:sp>
          <p:nvSpPr>
            <p:cNvPr id="8" name="Rounded Rectangle 3">
              <a:extLst>
                <a:ext uri="{FF2B5EF4-FFF2-40B4-BE49-F238E27FC236}">
                  <a16:creationId xmlns:a16="http://schemas.microsoft.com/office/drawing/2014/main" id="{7F4638AB-1DAF-FC44-73E6-9250EFE35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465" y="1874521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8746EC-4A2E-2662-84CD-7F27E806ED5A}"/>
                </a:ext>
              </a:extLst>
            </p:cNvPr>
            <p:cNvSpPr txBox="1"/>
            <p:nvPr/>
          </p:nvSpPr>
          <p:spPr>
            <a:xfrm>
              <a:off x="6276421" y="2609655"/>
              <a:ext cx="260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Retrieval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Augmented Generation (RAG)</a:t>
              </a:r>
            </a:p>
          </p:txBody>
        </p:sp>
        <p:sp>
          <p:nvSpPr>
            <p:cNvPr id="78" name="Graphic 76">
              <a:extLst>
                <a:ext uri="{FF2B5EF4-FFF2-40B4-BE49-F238E27FC236}">
                  <a16:creationId xmlns:a16="http://schemas.microsoft.com/office/drawing/2014/main" id="{B9AF7615-6F74-8CB9-EAF9-8FCBFFCB5FD6}"/>
                </a:ext>
              </a:extLst>
            </p:cNvPr>
            <p:cNvSpPr/>
            <p:nvPr/>
          </p:nvSpPr>
          <p:spPr>
            <a:xfrm>
              <a:off x="7390375" y="2049835"/>
              <a:ext cx="378025" cy="417778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F664D2-BD91-6551-9909-C1A05705E74C}"/>
              </a:ext>
            </a:extLst>
          </p:cNvPr>
          <p:cNvGrpSpPr/>
          <p:nvPr/>
        </p:nvGrpSpPr>
        <p:grpSpPr>
          <a:xfrm>
            <a:off x="1713894" y="3531871"/>
            <a:ext cx="2833845" cy="1823084"/>
            <a:chOff x="1713894" y="3800476"/>
            <a:chExt cx="2833845" cy="1823084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551A409A-7EC6-7117-554C-639DF252A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894" y="3800476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75950E-9EB3-76E3-D9E9-516CB7102732}"/>
                </a:ext>
              </a:extLst>
            </p:cNvPr>
            <p:cNvSpPr txBox="1"/>
            <p:nvPr/>
          </p:nvSpPr>
          <p:spPr>
            <a:xfrm>
              <a:off x="2068817" y="4551565"/>
              <a:ext cx="2123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Real-time Recommendations</a:t>
              </a:r>
            </a:p>
          </p:txBody>
        </p:sp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5E7D5A13-CB52-8F50-8C38-EE7247047C5F}"/>
                </a:ext>
              </a:extLst>
            </p:cNvPr>
            <p:cNvSpPr/>
            <p:nvPr/>
          </p:nvSpPr>
          <p:spPr>
            <a:xfrm>
              <a:off x="2961789" y="3994091"/>
              <a:ext cx="338055" cy="397035"/>
            </a:xfrm>
            <a:custGeom>
              <a:avLst/>
              <a:gdLst>
                <a:gd name="connsiteX0" fmla="*/ 273017 w 406295"/>
                <a:gd name="connsiteY0" fmla="*/ 180257 h 477181"/>
                <a:gd name="connsiteX1" fmla="*/ 288630 w 406295"/>
                <a:gd name="connsiteY1" fmla="*/ 95704 h 477181"/>
                <a:gd name="connsiteX2" fmla="*/ 232306 w 406295"/>
                <a:gd name="connsiteY2" fmla="*/ 0 h 477181"/>
                <a:gd name="connsiteX3" fmla="*/ 199932 w 406295"/>
                <a:gd name="connsiteY3" fmla="*/ 39359 h 477181"/>
                <a:gd name="connsiteX4" fmla="*/ 195088 w 406295"/>
                <a:gd name="connsiteY4" fmla="*/ 57855 h 477181"/>
                <a:gd name="connsiteX5" fmla="*/ 183215 w 406295"/>
                <a:gd name="connsiteY5" fmla="*/ 99106 h 477181"/>
                <a:gd name="connsiteX6" fmla="*/ 182539 w 406295"/>
                <a:gd name="connsiteY6" fmla="*/ 100571 h 477181"/>
                <a:gd name="connsiteX7" fmla="*/ 117970 w 406295"/>
                <a:gd name="connsiteY7" fmla="*/ 201637 h 477181"/>
                <a:gd name="connsiteX8" fmla="*/ 53649 w 406295"/>
                <a:gd name="connsiteY8" fmla="*/ 254063 h 477181"/>
                <a:gd name="connsiteX9" fmla="*/ 25330 w 406295"/>
                <a:gd name="connsiteY9" fmla="*/ 264899 h 477181"/>
                <a:gd name="connsiteX10" fmla="*/ 728 w 406295"/>
                <a:gd name="connsiteY10" fmla="*/ 309237 h 477181"/>
                <a:gd name="connsiteX11" fmla="*/ 16183 w 406295"/>
                <a:gd name="connsiteY11" fmla="*/ 388946 h 477181"/>
                <a:gd name="connsiteX12" fmla="*/ 53874 w 406295"/>
                <a:gd name="connsiteY12" fmla="*/ 428530 h 477181"/>
                <a:gd name="connsiteX13" fmla="*/ 239741 w 406295"/>
                <a:gd name="connsiteY13" fmla="*/ 474084 h 477181"/>
                <a:gd name="connsiteX14" fmla="*/ 368901 w 406295"/>
                <a:gd name="connsiteY14" fmla="*/ 396583 h 477181"/>
                <a:gd name="connsiteX15" fmla="*/ 404363 w 406295"/>
                <a:gd name="connsiteY15" fmla="*/ 257510 h 477181"/>
                <a:gd name="connsiteX16" fmla="*/ 359622 w 406295"/>
                <a:gd name="connsiteY16" fmla="*/ 182175 h 477181"/>
                <a:gd name="connsiteX17" fmla="*/ 344322 w 406295"/>
                <a:gd name="connsiteY17" fmla="*/ 180257 h 477181"/>
                <a:gd name="connsiteX18" fmla="*/ 273017 w 406295"/>
                <a:gd name="connsiteY18" fmla="*/ 180257 h 47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6295" h="477181">
                  <a:moveTo>
                    <a:pt x="273017" y="180257"/>
                  </a:moveTo>
                  <a:cubicBezTo>
                    <a:pt x="283380" y="148108"/>
                    <a:pt x="288630" y="119968"/>
                    <a:pt x="288630" y="95704"/>
                  </a:cubicBezTo>
                  <a:cubicBezTo>
                    <a:pt x="288630" y="41657"/>
                    <a:pt x="267475" y="0"/>
                    <a:pt x="232306" y="0"/>
                  </a:cubicBezTo>
                  <a:cubicBezTo>
                    <a:pt x="213224" y="0"/>
                    <a:pt x="207321" y="11377"/>
                    <a:pt x="199932" y="39359"/>
                  </a:cubicBezTo>
                  <a:cubicBezTo>
                    <a:pt x="200315" y="37894"/>
                    <a:pt x="196259" y="53642"/>
                    <a:pt x="195088" y="57855"/>
                  </a:cubicBezTo>
                  <a:cubicBezTo>
                    <a:pt x="192813" y="65966"/>
                    <a:pt x="188847" y="79709"/>
                    <a:pt x="183215" y="99106"/>
                  </a:cubicBezTo>
                  <a:cubicBezTo>
                    <a:pt x="183062" y="99625"/>
                    <a:pt x="182834" y="100118"/>
                    <a:pt x="182539" y="100571"/>
                  </a:cubicBezTo>
                  <a:lnTo>
                    <a:pt x="117970" y="201637"/>
                  </a:lnTo>
                  <a:cubicBezTo>
                    <a:pt x="102692" y="225545"/>
                    <a:pt x="80147" y="243920"/>
                    <a:pt x="53649" y="254063"/>
                  </a:cubicBezTo>
                  <a:lnTo>
                    <a:pt x="25330" y="264899"/>
                  </a:lnTo>
                  <a:cubicBezTo>
                    <a:pt x="7453" y="271746"/>
                    <a:pt x="-2923" y="290445"/>
                    <a:pt x="728" y="309237"/>
                  </a:cubicBezTo>
                  <a:lnTo>
                    <a:pt x="16183" y="388946"/>
                  </a:lnTo>
                  <a:cubicBezTo>
                    <a:pt x="19948" y="408364"/>
                    <a:pt x="34664" y="423819"/>
                    <a:pt x="53874" y="428530"/>
                  </a:cubicBezTo>
                  <a:lnTo>
                    <a:pt x="239741" y="474084"/>
                  </a:lnTo>
                  <a:cubicBezTo>
                    <a:pt x="296765" y="488054"/>
                    <a:pt x="354397" y="453472"/>
                    <a:pt x="368901" y="396583"/>
                  </a:cubicBezTo>
                  <a:lnTo>
                    <a:pt x="404363" y="257510"/>
                  </a:lnTo>
                  <a:cubicBezTo>
                    <a:pt x="412811" y="224351"/>
                    <a:pt x="392780" y="190623"/>
                    <a:pt x="359622" y="182175"/>
                  </a:cubicBezTo>
                  <a:cubicBezTo>
                    <a:pt x="354622" y="180901"/>
                    <a:pt x="349481" y="180257"/>
                    <a:pt x="344322" y="180257"/>
                  </a:cubicBezTo>
                  <a:lnTo>
                    <a:pt x="273017" y="18025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4D08596-381B-CE0C-BA2B-B94D1B6D3C97}"/>
              </a:ext>
            </a:extLst>
          </p:cNvPr>
          <p:cNvGrpSpPr/>
          <p:nvPr/>
        </p:nvGrpSpPr>
        <p:grpSpPr>
          <a:xfrm>
            <a:off x="4680666" y="3531871"/>
            <a:ext cx="2833845" cy="1823084"/>
            <a:chOff x="4680666" y="3800476"/>
            <a:chExt cx="2833845" cy="1823084"/>
          </a:xfrm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D6F38BE8-894D-B9B0-9DF5-6DA9799E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666" y="3800476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84E6DA-791D-AEC0-0DAC-DCC19811A9F7}"/>
                </a:ext>
              </a:extLst>
            </p:cNvPr>
            <p:cNvSpPr txBox="1"/>
            <p:nvPr/>
          </p:nvSpPr>
          <p:spPr>
            <a:xfrm>
              <a:off x="4902662" y="4551565"/>
              <a:ext cx="2389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Real-time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Anomaly Detection</a:t>
              </a:r>
            </a:p>
          </p:txBody>
        </p:sp>
        <p:sp>
          <p:nvSpPr>
            <p:cNvPr id="82" name="Graphic 80">
              <a:extLst>
                <a:ext uri="{FF2B5EF4-FFF2-40B4-BE49-F238E27FC236}">
                  <a16:creationId xmlns:a16="http://schemas.microsoft.com/office/drawing/2014/main" id="{DB4D3191-FF47-44DC-5A37-1979A3CC712B}"/>
                </a:ext>
              </a:extLst>
            </p:cNvPr>
            <p:cNvSpPr/>
            <p:nvPr/>
          </p:nvSpPr>
          <p:spPr>
            <a:xfrm>
              <a:off x="5898076" y="4009593"/>
              <a:ext cx="395847" cy="366029"/>
            </a:xfrm>
            <a:custGeom>
              <a:avLst/>
              <a:gdLst>
                <a:gd name="connsiteX0" fmla="*/ 176361 w 395847"/>
                <a:gd name="connsiteY0" fmla="*/ 5574 h 366029"/>
                <a:gd name="connsiteX1" fmla="*/ 235194 w 395847"/>
                <a:gd name="connsiteY1" fmla="*/ 20209 h 366029"/>
                <a:gd name="connsiteX2" fmla="*/ 236836 w 395847"/>
                <a:gd name="connsiteY2" fmla="*/ 22938 h 366029"/>
                <a:gd name="connsiteX3" fmla="*/ 390277 w 395847"/>
                <a:gd name="connsiteY3" fmla="*/ 299978 h 366029"/>
                <a:gd name="connsiteX4" fmla="*/ 372886 w 395847"/>
                <a:gd name="connsiteY4" fmla="*/ 360452 h 366029"/>
                <a:gd name="connsiteX5" fmla="*/ 354403 w 395847"/>
                <a:gd name="connsiteY5" fmla="*/ 365911 h 366029"/>
                <a:gd name="connsiteX6" fmla="*/ 351358 w 395847"/>
                <a:gd name="connsiteY6" fmla="*/ 366029 h 366029"/>
                <a:gd name="connsiteX7" fmla="*/ 44516 w 395847"/>
                <a:gd name="connsiteY7" fmla="*/ 366029 h 366029"/>
                <a:gd name="connsiteX8" fmla="*/ 0 w 395847"/>
                <a:gd name="connsiteY8" fmla="*/ 321553 h 366029"/>
                <a:gd name="connsiteX9" fmla="*/ 4133 w 395847"/>
                <a:gd name="connsiteY9" fmla="*/ 302806 h 366029"/>
                <a:gd name="connsiteX10" fmla="*/ 5557 w 395847"/>
                <a:gd name="connsiteY10" fmla="*/ 299978 h 366029"/>
                <a:gd name="connsiteX11" fmla="*/ 158978 w 395847"/>
                <a:gd name="connsiteY11" fmla="*/ 22938 h 366029"/>
                <a:gd name="connsiteX12" fmla="*/ 176361 w 395847"/>
                <a:gd name="connsiteY12" fmla="*/ 5574 h 366029"/>
                <a:gd name="connsiteX13" fmla="*/ 197937 w 395847"/>
                <a:gd name="connsiteY13" fmla="*/ 267011 h 366029"/>
                <a:gd name="connsiteX14" fmla="*/ 177566 w 395847"/>
                <a:gd name="connsiteY14" fmla="*/ 286133 h 366029"/>
                <a:gd name="connsiteX15" fmla="*/ 196687 w 395847"/>
                <a:gd name="connsiteY15" fmla="*/ 306504 h 366029"/>
                <a:gd name="connsiteX16" fmla="*/ 197937 w 395847"/>
                <a:gd name="connsiteY16" fmla="*/ 306504 h 366029"/>
                <a:gd name="connsiteX17" fmla="*/ 217058 w 395847"/>
                <a:gd name="connsiteY17" fmla="*/ 286133 h 366029"/>
                <a:gd name="connsiteX18" fmla="*/ 197937 w 395847"/>
                <a:gd name="connsiteY18" fmla="*/ 267011 h 366029"/>
                <a:gd name="connsiteX19" fmla="*/ 197897 w 395847"/>
                <a:gd name="connsiteY19" fmla="*/ 108725 h 366029"/>
                <a:gd name="connsiteX20" fmla="*/ 178260 w 395847"/>
                <a:gd name="connsiteY20" fmla="*/ 126207 h 366029"/>
                <a:gd name="connsiteX21" fmla="*/ 178161 w 395847"/>
                <a:gd name="connsiteY21" fmla="*/ 128501 h 366029"/>
                <a:gd name="connsiteX22" fmla="*/ 178161 w 395847"/>
                <a:gd name="connsiteY22" fmla="*/ 227420 h 366029"/>
                <a:gd name="connsiteX23" fmla="*/ 178299 w 395847"/>
                <a:gd name="connsiteY23" fmla="*/ 229734 h 366029"/>
                <a:gd name="connsiteX24" fmla="*/ 200197 w 395847"/>
                <a:gd name="connsiteY24" fmla="*/ 247131 h 366029"/>
                <a:gd name="connsiteX25" fmla="*/ 217594 w 395847"/>
                <a:gd name="connsiteY25" fmla="*/ 229734 h 366029"/>
                <a:gd name="connsiteX26" fmla="*/ 217713 w 395847"/>
                <a:gd name="connsiteY26" fmla="*/ 227420 h 366029"/>
                <a:gd name="connsiteX27" fmla="*/ 217713 w 395847"/>
                <a:gd name="connsiteY27" fmla="*/ 128501 h 366029"/>
                <a:gd name="connsiteX28" fmla="*/ 217574 w 395847"/>
                <a:gd name="connsiteY28" fmla="*/ 126187 h 366029"/>
                <a:gd name="connsiteX29" fmla="*/ 197917 w 395847"/>
                <a:gd name="connsiteY29" fmla="*/ 108725 h 36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847" h="366029">
                  <a:moveTo>
                    <a:pt x="176361" y="5574"/>
                  </a:moveTo>
                  <a:cubicBezTo>
                    <a:pt x="196776" y="-5729"/>
                    <a:pt x="222455" y="658"/>
                    <a:pt x="235194" y="20209"/>
                  </a:cubicBezTo>
                  <a:lnTo>
                    <a:pt x="236836" y="22938"/>
                  </a:lnTo>
                  <a:lnTo>
                    <a:pt x="390277" y="299978"/>
                  </a:lnTo>
                  <a:cubicBezTo>
                    <a:pt x="402174" y="321480"/>
                    <a:pt x="394388" y="348555"/>
                    <a:pt x="372886" y="360452"/>
                  </a:cubicBezTo>
                  <a:cubicBezTo>
                    <a:pt x="367198" y="363601"/>
                    <a:pt x="360890" y="365464"/>
                    <a:pt x="354403" y="365911"/>
                  </a:cubicBezTo>
                  <a:lnTo>
                    <a:pt x="351358" y="366029"/>
                  </a:lnTo>
                  <a:lnTo>
                    <a:pt x="44516" y="366029"/>
                  </a:lnTo>
                  <a:cubicBezTo>
                    <a:pt x="19941" y="366041"/>
                    <a:pt x="11" y="346127"/>
                    <a:pt x="0" y="321553"/>
                  </a:cubicBezTo>
                  <a:cubicBezTo>
                    <a:pt x="-3" y="315079"/>
                    <a:pt x="1408" y="308679"/>
                    <a:pt x="4133" y="302806"/>
                  </a:cubicBezTo>
                  <a:lnTo>
                    <a:pt x="5557" y="299978"/>
                  </a:lnTo>
                  <a:lnTo>
                    <a:pt x="158978" y="22938"/>
                  </a:lnTo>
                  <a:cubicBezTo>
                    <a:pt x="163028" y="15633"/>
                    <a:pt x="169052" y="9616"/>
                    <a:pt x="176361" y="5574"/>
                  </a:cubicBezTo>
                  <a:close/>
                  <a:moveTo>
                    <a:pt x="197937" y="267011"/>
                  </a:moveTo>
                  <a:cubicBezTo>
                    <a:pt x="187030" y="266665"/>
                    <a:pt x="177912" y="275226"/>
                    <a:pt x="177566" y="286133"/>
                  </a:cubicBezTo>
                  <a:cubicBezTo>
                    <a:pt x="177220" y="297039"/>
                    <a:pt x="185781" y="306158"/>
                    <a:pt x="196687" y="306504"/>
                  </a:cubicBezTo>
                  <a:cubicBezTo>
                    <a:pt x="197104" y="306518"/>
                    <a:pt x="197519" y="306518"/>
                    <a:pt x="197937" y="306504"/>
                  </a:cubicBezTo>
                  <a:cubicBezTo>
                    <a:pt x="208843" y="306158"/>
                    <a:pt x="217404" y="297039"/>
                    <a:pt x="217058" y="286133"/>
                  </a:cubicBezTo>
                  <a:cubicBezTo>
                    <a:pt x="216728" y="275713"/>
                    <a:pt x="208357" y="267342"/>
                    <a:pt x="197937" y="267011"/>
                  </a:cubicBezTo>
                  <a:close/>
                  <a:moveTo>
                    <a:pt x="197897" y="108725"/>
                  </a:moveTo>
                  <a:cubicBezTo>
                    <a:pt x="187865" y="108728"/>
                    <a:pt x="179423" y="116242"/>
                    <a:pt x="178260" y="126207"/>
                  </a:cubicBezTo>
                  <a:lnTo>
                    <a:pt x="178161" y="128501"/>
                  </a:lnTo>
                  <a:lnTo>
                    <a:pt x="178161" y="227420"/>
                  </a:lnTo>
                  <a:lnTo>
                    <a:pt x="178299" y="229734"/>
                  </a:lnTo>
                  <a:cubicBezTo>
                    <a:pt x="179543" y="240585"/>
                    <a:pt x="189346" y="248373"/>
                    <a:pt x="200197" y="247131"/>
                  </a:cubicBezTo>
                  <a:cubicBezTo>
                    <a:pt x="209338" y="246083"/>
                    <a:pt x="216548" y="238872"/>
                    <a:pt x="217594" y="229734"/>
                  </a:cubicBezTo>
                  <a:lnTo>
                    <a:pt x="217713" y="227420"/>
                  </a:lnTo>
                  <a:lnTo>
                    <a:pt x="217713" y="128501"/>
                  </a:lnTo>
                  <a:lnTo>
                    <a:pt x="217574" y="126187"/>
                  </a:lnTo>
                  <a:cubicBezTo>
                    <a:pt x="216400" y="116223"/>
                    <a:pt x="207951" y="108717"/>
                    <a:pt x="197917" y="10872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973303E-0A54-FD02-96FA-E67F8DE934BB}"/>
              </a:ext>
            </a:extLst>
          </p:cNvPr>
          <p:cNvGrpSpPr/>
          <p:nvPr/>
        </p:nvGrpSpPr>
        <p:grpSpPr>
          <a:xfrm>
            <a:off x="7647438" y="3531871"/>
            <a:ext cx="2833845" cy="1823084"/>
            <a:chOff x="7647438" y="3800476"/>
            <a:chExt cx="2833845" cy="1823084"/>
          </a:xfrm>
        </p:grpSpPr>
        <p:sp>
          <p:nvSpPr>
            <p:cNvPr id="12" name="Rounded Rectangle 3">
              <a:extLst>
                <a:ext uri="{FF2B5EF4-FFF2-40B4-BE49-F238E27FC236}">
                  <a16:creationId xmlns:a16="http://schemas.microsoft.com/office/drawing/2014/main" id="{E31361B5-AABB-37E3-636F-9F96C56C9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438" y="3800476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09AE8-0AA9-4219-2C25-3B4366F253C7}"/>
                </a:ext>
              </a:extLst>
            </p:cNvPr>
            <p:cNvSpPr txBox="1"/>
            <p:nvPr/>
          </p:nvSpPr>
          <p:spPr>
            <a:xfrm>
              <a:off x="8157898" y="4551565"/>
              <a:ext cx="1812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Multi-Agent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AI</a:t>
              </a:r>
            </a:p>
          </p:txBody>
        </p:sp>
        <p:sp>
          <p:nvSpPr>
            <p:cNvPr id="84" name="Graphic 82">
              <a:extLst>
                <a:ext uri="{FF2B5EF4-FFF2-40B4-BE49-F238E27FC236}">
                  <a16:creationId xmlns:a16="http://schemas.microsoft.com/office/drawing/2014/main" id="{F04AA7A8-952D-FBB4-0920-5321A82C5AB6}"/>
                </a:ext>
              </a:extLst>
            </p:cNvPr>
            <p:cNvSpPr/>
            <p:nvPr/>
          </p:nvSpPr>
          <p:spPr>
            <a:xfrm>
              <a:off x="8912190" y="4032171"/>
              <a:ext cx="372074" cy="372127"/>
            </a:xfrm>
            <a:custGeom>
              <a:avLst/>
              <a:gdLst>
                <a:gd name="connsiteX0" fmla="*/ 274613 w 372074"/>
                <a:gd name="connsiteY0" fmla="*/ 177204 h 372127"/>
                <a:gd name="connsiteX1" fmla="*/ 372075 w 372074"/>
                <a:gd name="connsiteY1" fmla="*/ 274666 h 372127"/>
                <a:gd name="connsiteX2" fmla="*/ 274613 w 372074"/>
                <a:gd name="connsiteY2" fmla="*/ 372128 h 372127"/>
                <a:gd name="connsiteX3" fmla="*/ 177151 w 372074"/>
                <a:gd name="connsiteY3" fmla="*/ 274666 h 372127"/>
                <a:gd name="connsiteX4" fmla="*/ 274613 w 372074"/>
                <a:gd name="connsiteY4" fmla="*/ 177204 h 372127"/>
                <a:gd name="connsiteX5" fmla="*/ 177540 w 372074"/>
                <a:gd name="connsiteY5" fmla="*/ 212645 h 372127"/>
                <a:gd name="connsiteX6" fmla="*/ 159430 w 372074"/>
                <a:gd name="connsiteY6" fmla="*/ 274666 h 372127"/>
                <a:gd name="connsiteX7" fmla="*/ 188084 w 372074"/>
                <a:gd name="connsiteY7" fmla="*/ 350704 h 372127"/>
                <a:gd name="connsiteX8" fmla="*/ 141710 w 372074"/>
                <a:gd name="connsiteY8" fmla="*/ 354425 h 372127"/>
                <a:gd name="connsiteX9" fmla="*/ 23143 w 372074"/>
                <a:gd name="connsiteY9" fmla="*/ 318984 h 372127"/>
                <a:gd name="connsiteX10" fmla="*/ 0 w 372074"/>
                <a:gd name="connsiteY10" fmla="*/ 268605 h 372127"/>
                <a:gd name="connsiteX11" fmla="*/ 0 w 372074"/>
                <a:gd name="connsiteY11" fmla="*/ 252515 h 372127"/>
                <a:gd name="connsiteX12" fmla="*/ 39871 w 372074"/>
                <a:gd name="connsiteY12" fmla="*/ 212645 h 372127"/>
                <a:gd name="connsiteX13" fmla="*/ 177558 w 372074"/>
                <a:gd name="connsiteY13" fmla="*/ 212645 h 372127"/>
                <a:gd name="connsiteX14" fmla="*/ 274613 w 372074"/>
                <a:gd name="connsiteY14" fmla="*/ 212645 h 372127"/>
                <a:gd name="connsiteX15" fmla="*/ 273018 w 372074"/>
                <a:gd name="connsiteY15" fmla="*/ 212786 h 372127"/>
                <a:gd name="connsiteX16" fmla="*/ 265894 w 372074"/>
                <a:gd name="connsiteY16" fmla="*/ 219910 h 372127"/>
                <a:gd name="connsiteX17" fmla="*/ 265752 w 372074"/>
                <a:gd name="connsiteY17" fmla="*/ 221505 h 372127"/>
                <a:gd name="connsiteX18" fmla="*/ 265752 w 372074"/>
                <a:gd name="connsiteY18" fmla="*/ 265806 h 372127"/>
                <a:gd name="connsiteX19" fmla="*/ 221416 w 372074"/>
                <a:gd name="connsiteY19" fmla="*/ 265806 h 372127"/>
                <a:gd name="connsiteX20" fmla="*/ 219821 w 372074"/>
                <a:gd name="connsiteY20" fmla="*/ 265965 h 372127"/>
                <a:gd name="connsiteX21" fmla="*/ 212698 w 372074"/>
                <a:gd name="connsiteY21" fmla="*/ 273089 h 372127"/>
                <a:gd name="connsiteX22" fmla="*/ 212556 w 372074"/>
                <a:gd name="connsiteY22" fmla="*/ 274684 h 372127"/>
                <a:gd name="connsiteX23" fmla="*/ 212698 w 372074"/>
                <a:gd name="connsiteY23" fmla="*/ 276278 h 372127"/>
                <a:gd name="connsiteX24" fmla="*/ 219821 w 372074"/>
                <a:gd name="connsiteY24" fmla="*/ 283384 h 372127"/>
                <a:gd name="connsiteX25" fmla="*/ 221416 w 372074"/>
                <a:gd name="connsiteY25" fmla="*/ 283526 h 372127"/>
                <a:gd name="connsiteX26" fmla="*/ 265752 w 372074"/>
                <a:gd name="connsiteY26" fmla="*/ 283526 h 372127"/>
                <a:gd name="connsiteX27" fmla="*/ 265770 w 372074"/>
                <a:gd name="connsiteY27" fmla="*/ 327898 h 372127"/>
                <a:gd name="connsiteX28" fmla="*/ 265912 w 372074"/>
                <a:gd name="connsiteY28" fmla="*/ 329493 h 372127"/>
                <a:gd name="connsiteX29" fmla="*/ 273036 w 372074"/>
                <a:gd name="connsiteY29" fmla="*/ 336616 h 372127"/>
                <a:gd name="connsiteX30" fmla="*/ 274630 w 372074"/>
                <a:gd name="connsiteY30" fmla="*/ 336758 h 372127"/>
                <a:gd name="connsiteX31" fmla="*/ 276225 w 372074"/>
                <a:gd name="connsiteY31" fmla="*/ 336616 h 372127"/>
                <a:gd name="connsiteX32" fmla="*/ 283349 w 372074"/>
                <a:gd name="connsiteY32" fmla="*/ 329493 h 372127"/>
                <a:gd name="connsiteX33" fmla="*/ 283491 w 372074"/>
                <a:gd name="connsiteY33" fmla="*/ 327898 h 372127"/>
                <a:gd name="connsiteX34" fmla="*/ 283491 w 372074"/>
                <a:gd name="connsiteY34" fmla="*/ 283526 h 372127"/>
                <a:gd name="connsiteX35" fmla="*/ 327845 w 372074"/>
                <a:gd name="connsiteY35" fmla="*/ 283526 h 372127"/>
                <a:gd name="connsiteX36" fmla="*/ 329440 w 372074"/>
                <a:gd name="connsiteY36" fmla="*/ 283384 h 372127"/>
                <a:gd name="connsiteX37" fmla="*/ 336563 w 372074"/>
                <a:gd name="connsiteY37" fmla="*/ 276261 h 372127"/>
                <a:gd name="connsiteX38" fmla="*/ 336705 w 372074"/>
                <a:gd name="connsiteY38" fmla="*/ 274666 h 372127"/>
                <a:gd name="connsiteX39" fmla="*/ 336563 w 372074"/>
                <a:gd name="connsiteY39" fmla="*/ 273071 h 372127"/>
                <a:gd name="connsiteX40" fmla="*/ 329440 w 372074"/>
                <a:gd name="connsiteY40" fmla="*/ 265965 h 372127"/>
                <a:gd name="connsiteX41" fmla="*/ 327845 w 372074"/>
                <a:gd name="connsiteY41" fmla="*/ 265806 h 372127"/>
                <a:gd name="connsiteX42" fmla="*/ 283473 w 372074"/>
                <a:gd name="connsiteY42" fmla="*/ 265806 h 372127"/>
                <a:gd name="connsiteX43" fmla="*/ 283473 w 372074"/>
                <a:gd name="connsiteY43" fmla="*/ 221505 h 372127"/>
                <a:gd name="connsiteX44" fmla="*/ 283349 w 372074"/>
                <a:gd name="connsiteY44" fmla="*/ 219910 h 372127"/>
                <a:gd name="connsiteX45" fmla="*/ 276225 w 372074"/>
                <a:gd name="connsiteY45" fmla="*/ 212786 h 372127"/>
                <a:gd name="connsiteX46" fmla="*/ 274613 w 372074"/>
                <a:gd name="connsiteY46" fmla="*/ 212645 h 372127"/>
                <a:gd name="connsiteX47" fmla="*/ 141710 w 372074"/>
                <a:gd name="connsiteY47" fmla="*/ 0 h 372127"/>
                <a:gd name="connsiteX48" fmla="*/ 154876 w 372074"/>
                <a:gd name="connsiteY48" fmla="*/ 11483 h 372127"/>
                <a:gd name="connsiteX49" fmla="*/ 155000 w 372074"/>
                <a:gd name="connsiteY49" fmla="*/ 13290 h 372127"/>
                <a:gd name="connsiteX50" fmla="*/ 155000 w 372074"/>
                <a:gd name="connsiteY50" fmla="*/ 26581 h 372127"/>
                <a:gd name="connsiteX51" fmla="*/ 217021 w 372074"/>
                <a:gd name="connsiteY51" fmla="*/ 26581 h 372127"/>
                <a:gd name="connsiteX52" fmla="*/ 256892 w 372074"/>
                <a:gd name="connsiteY52" fmla="*/ 66451 h 372127"/>
                <a:gd name="connsiteX53" fmla="*/ 256892 w 372074"/>
                <a:gd name="connsiteY53" fmla="*/ 146282 h 372127"/>
                <a:gd name="connsiteX54" fmla="*/ 253933 w 372074"/>
                <a:gd name="connsiteY54" fmla="*/ 161362 h 372127"/>
                <a:gd name="connsiteX55" fmla="*/ 200914 w 372074"/>
                <a:gd name="connsiteY55" fmla="*/ 186170 h 372127"/>
                <a:gd name="connsiteX56" fmla="*/ 66398 w 372074"/>
                <a:gd name="connsiteY56" fmla="*/ 186170 h 372127"/>
                <a:gd name="connsiteX57" fmla="*/ 26527 w 372074"/>
                <a:gd name="connsiteY57" fmla="*/ 146299 h 372127"/>
                <a:gd name="connsiteX58" fmla="*/ 26527 w 372074"/>
                <a:gd name="connsiteY58" fmla="*/ 66451 h 372127"/>
                <a:gd name="connsiteX59" fmla="*/ 66398 w 372074"/>
                <a:gd name="connsiteY59" fmla="*/ 26581 h 372127"/>
                <a:gd name="connsiteX60" fmla="*/ 128420 w 372074"/>
                <a:gd name="connsiteY60" fmla="*/ 26581 h 372127"/>
                <a:gd name="connsiteX61" fmla="*/ 128420 w 372074"/>
                <a:gd name="connsiteY61" fmla="*/ 13308 h 372127"/>
                <a:gd name="connsiteX62" fmla="*/ 138166 w 372074"/>
                <a:gd name="connsiteY62" fmla="*/ 496 h 372127"/>
                <a:gd name="connsiteX63" fmla="*/ 139902 w 372074"/>
                <a:gd name="connsiteY63" fmla="*/ 142 h 372127"/>
                <a:gd name="connsiteX64" fmla="*/ 141710 w 372074"/>
                <a:gd name="connsiteY64" fmla="*/ 0 h 372127"/>
                <a:gd name="connsiteX65" fmla="*/ 101839 w 372074"/>
                <a:gd name="connsiteY65" fmla="*/ 79742 h 372127"/>
                <a:gd name="connsiteX66" fmla="*/ 78820 w 372074"/>
                <a:gd name="connsiteY66" fmla="*/ 100989 h 372127"/>
                <a:gd name="connsiteX67" fmla="*/ 100067 w 372074"/>
                <a:gd name="connsiteY67" fmla="*/ 124007 h 372127"/>
                <a:gd name="connsiteX68" fmla="*/ 101839 w 372074"/>
                <a:gd name="connsiteY68" fmla="*/ 124007 h 372127"/>
                <a:gd name="connsiteX69" fmla="*/ 123354 w 372074"/>
                <a:gd name="connsiteY69" fmla="*/ 101239 h 372127"/>
                <a:gd name="connsiteX70" fmla="*/ 101839 w 372074"/>
                <a:gd name="connsiteY70" fmla="*/ 79724 h 372127"/>
                <a:gd name="connsiteX71" fmla="*/ 181439 w 372074"/>
                <a:gd name="connsiteY71" fmla="*/ 79742 h 372127"/>
                <a:gd name="connsiteX72" fmla="*/ 158420 w 372074"/>
                <a:gd name="connsiteY72" fmla="*/ 100989 h 372127"/>
                <a:gd name="connsiteX73" fmla="*/ 179667 w 372074"/>
                <a:gd name="connsiteY73" fmla="*/ 124007 h 372127"/>
                <a:gd name="connsiteX74" fmla="*/ 181439 w 372074"/>
                <a:gd name="connsiteY74" fmla="*/ 124007 h 372127"/>
                <a:gd name="connsiteX75" fmla="*/ 202953 w 372074"/>
                <a:gd name="connsiteY75" fmla="*/ 101239 h 372127"/>
                <a:gd name="connsiteX76" fmla="*/ 181439 w 372074"/>
                <a:gd name="connsiteY76" fmla="*/ 79724 h 37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72074" h="372127">
                  <a:moveTo>
                    <a:pt x="274613" y="177204"/>
                  </a:moveTo>
                  <a:cubicBezTo>
                    <a:pt x="328440" y="177204"/>
                    <a:pt x="372075" y="220838"/>
                    <a:pt x="372075" y="274666"/>
                  </a:cubicBezTo>
                  <a:cubicBezTo>
                    <a:pt x="372075" y="328493"/>
                    <a:pt x="328440" y="372128"/>
                    <a:pt x="274613" y="372128"/>
                  </a:cubicBezTo>
                  <a:cubicBezTo>
                    <a:pt x="220785" y="372128"/>
                    <a:pt x="177151" y="328493"/>
                    <a:pt x="177151" y="274666"/>
                  </a:cubicBezTo>
                  <a:cubicBezTo>
                    <a:pt x="177151" y="220838"/>
                    <a:pt x="220785" y="177204"/>
                    <a:pt x="274613" y="177204"/>
                  </a:cubicBezTo>
                  <a:close/>
                  <a:moveTo>
                    <a:pt x="177540" y="212645"/>
                  </a:moveTo>
                  <a:cubicBezTo>
                    <a:pt x="165682" y="231155"/>
                    <a:pt x="159397" y="252684"/>
                    <a:pt x="159430" y="274666"/>
                  </a:cubicBezTo>
                  <a:cubicBezTo>
                    <a:pt x="159430" y="303816"/>
                    <a:pt x="170240" y="330414"/>
                    <a:pt x="188084" y="350704"/>
                  </a:cubicBezTo>
                  <a:cubicBezTo>
                    <a:pt x="173872" y="353185"/>
                    <a:pt x="158402" y="354425"/>
                    <a:pt x="141710" y="354425"/>
                  </a:cubicBezTo>
                  <a:cubicBezTo>
                    <a:pt x="90498" y="354425"/>
                    <a:pt x="50840" y="342801"/>
                    <a:pt x="23143" y="318984"/>
                  </a:cubicBezTo>
                  <a:cubicBezTo>
                    <a:pt x="8457" y="306366"/>
                    <a:pt x="6" y="287969"/>
                    <a:pt x="0" y="268605"/>
                  </a:cubicBezTo>
                  <a:lnTo>
                    <a:pt x="0" y="252515"/>
                  </a:lnTo>
                  <a:cubicBezTo>
                    <a:pt x="0" y="230496"/>
                    <a:pt x="17851" y="212645"/>
                    <a:pt x="39871" y="212645"/>
                  </a:cubicBezTo>
                  <a:lnTo>
                    <a:pt x="177558" y="212645"/>
                  </a:lnTo>
                  <a:close/>
                  <a:moveTo>
                    <a:pt x="274613" y="212645"/>
                  </a:moveTo>
                  <a:lnTo>
                    <a:pt x="273018" y="212786"/>
                  </a:lnTo>
                  <a:cubicBezTo>
                    <a:pt x="269392" y="213449"/>
                    <a:pt x="266557" y="216284"/>
                    <a:pt x="265894" y="219910"/>
                  </a:cubicBezTo>
                  <a:lnTo>
                    <a:pt x="265752" y="221505"/>
                  </a:lnTo>
                  <a:lnTo>
                    <a:pt x="265752" y="265806"/>
                  </a:lnTo>
                  <a:lnTo>
                    <a:pt x="221416" y="265806"/>
                  </a:lnTo>
                  <a:lnTo>
                    <a:pt x="219821" y="265965"/>
                  </a:lnTo>
                  <a:cubicBezTo>
                    <a:pt x="216196" y="266628"/>
                    <a:pt x="213360" y="269463"/>
                    <a:pt x="212698" y="273089"/>
                  </a:cubicBezTo>
                  <a:lnTo>
                    <a:pt x="212556" y="274684"/>
                  </a:lnTo>
                  <a:lnTo>
                    <a:pt x="212698" y="276278"/>
                  </a:lnTo>
                  <a:cubicBezTo>
                    <a:pt x="213366" y="279897"/>
                    <a:pt x="216201" y="282725"/>
                    <a:pt x="219821" y="283384"/>
                  </a:cubicBezTo>
                  <a:lnTo>
                    <a:pt x="221416" y="283526"/>
                  </a:lnTo>
                  <a:lnTo>
                    <a:pt x="265752" y="283526"/>
                  </a:lnTo>
                  <a:lnTo>
                    <a:pt x="265770" y="327898"/>
                  </a:lnTo>
                  <a:lnTo>
                    <a:pt x="265912" y="329493"/>
                  </a:lnTo>
                  <a:cubicBezTo>
                    <a:pt x="266575" y="333118"/>
                    <a:pt x="269410" y="335954"/>
                    <a:pt x="273036" y="336616"/>
                  </a:cubicBezTo>
                  <a:lnTo>
                    <a:pt x="274630" y="336758"/>
                  </a:lnTo>
                  <a:lnTo>
                    <a:pt x="276225" y="336616"/>
                  </a:lnTo>
                  <a:cubicBezTo>
                    <a:pt x="279851" y="335954"/>
                    <a:pt x="282686" y="333118"/>
                    <a:pt x="283349" y="329493"/>
                  </a:cubicBezTo>
                  <a:lnTo>
                    <a:pt x="283491" y="327898"/>
                  </a:lnTo>
                  <a:lnTo>
                    <a:pt x="283491" y="283526"/>
                  </a:lnTo>
                  <a:lnTo>
                    <a:pt x="327845" y="283526"/>
                  </a:lnTo>
                  <a:lnTo>
                    <a:pt x="329440" y="283384"/>
                  </a:lnTo>
                  <a:cubicBezTo>
                    <a:pt x="333065" y="282721"/>
                    <a:pt x="335900" y="279886"/>
                    <a:pt x="336563" y="276261"/>
                  </a:cubicBezTo>
                  <a:lnTo>
                    <a:pt x="336705" y="274666"/>
                  </a:lnTo>
                  <a:lnTo>
                    <a:pt x="336563" y="273071"/>
                  </a:lnTo>
                  <a:cubicBezTo>
                    <a:pt x="335895" y="269452"/>
                    <a:pt x="333060" y="266624"/>
                    <a:pt x="329440" y="265965"/>
                  </a:cubicBezTo>
                  <a:lnTo>
                    <a:pt x="327845" y="265806"/>
                  </a:lnTo>
                  <a:lnTo>
                    <a:pt x="283473" y="265806"/>
                  </a:lnTo>
                  <a:lnTo>
                    <a:pt x="283473" y="221505"/>
                  </a:lnTo>
                  <a:lnTo>
                    <a:pt x="283349" y="219910"/>
                  </a:lnTo>
                  <a:cubicBezTo>
                    <a:pt x="282686" y="216284"/>
                    <a:pt x="279851" y="213449"/>
                    <a:pt x="276225" y="212786"/>
                  </a:cubicBezTo>
                  <a:lnTo>
                    <a:pt x="274613" y="212645"/>
                  </a:lnTo>
                  <a:close/>
                  <a:moveTo>
                    <a:pt x="141710" y="0"/>
                  </a:moveTo>
                  <a:cubicBezTo>
                    <a:pt x="148351" y="0"/>
                    <a:pt x="153972" y="4903"/>
                    <a:pt x="154876" y="11483"/>
                  </a:cubicBezTo>
                  <a:lnTo>
                    <a:pt x="155000" y="13290"/>
                  </a:lnTo>
                  <a:lnTo>
                    <a:pt x="155000" y="26581"/>
                  </a:lnTo>
                  <a:lnTo>
                    <a:pt x="217021" y="26581"/>
                  </a:lnTo>
                  <a:cubicBezTo>
                    <a:pt x="239041" y="26581"/>
                    <a:pt x="256892" y="44431"/>
                    <a:pt x="256892" y="66451"/>
                  </a:cubicBezTo>
                  <a:lnTo>
                    <a:pt x="256892" y="146282"/>
                  </a:lnTo>
                  <a:cubicBezTo>
                    <a:pt x="256892" y="151616"/>
                    <a:pt x="255829" y="156701"/>
                    <a:pt x="253933" y="161362"/>
                  </a:cubicBezTo>
                  <a:cubicBezTo>
                    <a:pt x="234409" y="164897"/>
                    <a:pt x="216137" y="173445"/>
                    <a:pt x="200914" y="186170"/>
                  </a:cubicBezTo>
                  <a:lnTo>
                    <a:pt x="66398" y="186170"/>
                  </a:lnTo>
                  <a:cubicBezTo>
                    <a:pt x="44378" y="186170"/>
                    <a:pt x="26527" y="168319"/>
                    <a:pt x="26527" y="146299"/>
                  </a:cubicBezTo>
                  <a:lnTo>
                    <a:pt x="26527" y="66451"/>
                  </a:lnTo>
                  <a:cubicBezTo>
                    <a:pt x="26527" y="44431"/>
                    <a:pt x="44378" y="26581"/>
                    <a:pt x="66398" y="26581"/>
                  </a:cubicBezTo>
                  <a:lnTo>
                    <a:pt x="128420" y="26581"/>
                  </a:lnTo>
                  <a:lnTo>
                    <a:pt x="128420" y="13308"/>
                  </a:lnTo>
                  <a:cubicBezTo>
                    <a:pt x="128418" y="7332"/>
                    <a:pt x="132406" y="2090"/>
                    <a:pt x="138166" y="496"/>
                  </a:cubicBezTo>
                  <a:lnTo>
                    <a:pt x="139902" y="142"/>
                  </a:lnTo>
                  <a:lnTo>
                    <a:pt x="141710" y="0"/>
                  </a:lnTo>
                  <a:close/>
                  <a:moveTo>
                    <a:pt x="101839" y="79742"/>
                  </a:moveTo>
                  <a:cubicBezTo>
                    <a:pt x="89615" y="79252"/>
                    <a:pt x="79310" y="88765"/>
                    <a:pt x="78820" y="100989"/>
                  </a:cubicBezTo>
                  <a:cubicBezTo>
                    <a:pt x="78331" y="113212"/>
                    <a:pt x="87844" y="123518"/>
                    <a:pt x="100067" y="124007"/>
                  </a:cubicBezTo>
                  <a:cubicBezTo>
                    <a:pt x="100658" y="124031"/>
                    <a:pt x="101249" y="124031"/>
                    <a:pt x="101839" y="124007"/>
                  </a:cubicBezTo>
                  <a:cubicBezTo>
                    <a:pt x="114067" y="123661"/>
                    <a:pt x="123700" y="113468"/>
                    <a:pt x="123354" y="101239"/>
                  </a:cubicBezTo>
                  <a:cubicBezTo>
                    <a:pt x="123022" y="89497"/>
                    <a:pt x="113581" y="80056"/>
                    <a:pt x="101839" y="79724"/>
                  </a:cubicBezTo>
                  <a:close/>
                  <a:moveTo>
                    <a:pt x="181439" y="79742"/>
                  </a:moveTo>
                  <a:cubicBezTo>
                    <a:pt x="169215" y="79252"/>
                    <a:pt x="158909" y="88765"/>
                    <a:pt x="158420" y="100989"/>
                  </a:cubicBezTo>
                  <a:cubicBezTo>
                    <a:pt x="157931" y="113212"/>
                    <a:pt x="167443" y="123518"/>
                    <a:pt x="179667" y="124007"/>
                  </a:cubicBezTo>
                  <a:cubicBezTo>
                    <a:pt x="180257" y="124031"/>
                    <a:pt x="180849" y="124031"/>
                    <a:pt x="181439" y="124007"/>
                  </a:cubicBezTo>
                  <a:cubicBezTo>
                    <a:pt x="193668" y="123661"/>
                    <a:pt x="203301" y="113468"/>
                    <a:pt x="202953" y="101239"/>
                  </a:cubicBezTo>
                  <a:cubicBezTo>
                    <a:pt x="202622" y="89497"/>
                    <a:pt x="193180" y="80056"/>
                    <a:pt x="181439" y="7972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89B375DF-25C6-FB8B-C159-4B81015AD6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1693" y="5763284"/>
            <a:ext cx="1515376" cy="4408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A39450-3DB9-7759-3ECA-596692F56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0391" y="5680380"/>
            <a:ext cx="979637" cy="587782"/>
          </a:xfrm>
          <a:prstGeom prst="rect">
            <a:avLst/>
          </a:prstGeom>
        </p:spPr>
      </p:pic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5D6C0BD6-283F-8D94-8D2F-1C69ADE20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681304" y="1561520"/>
            <a:ext cx="2833845" cy="1823084"/>
          </a:xfrm>
          <a:prstGeom prst="roundRect">
            <a:avLst>
              <a:gd name="adj" fmla="val 6528"/>
            </a:avLst>
          </a:prstGeom>
          <a:solidFill>
            <a:srgbClr val="091F2C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CD4E1-E564-8BDF-4900-71B6A3C29B75}"/>
              </a:ext>
            </a:extLst>
          </p:cNvPr>
          <p:cNvSpPr txBox="1"/>
          <p:nvPr/>
        </p:nvSpPr>
        <p:spPr>
          <a:xfrm>
            <a:off x="7795260" y="2296654"/>
            <a:ext cx="260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Multi-tenant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AI apps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FF135C0-DFDB-C695-3BBD-7EED29EA6D4A}"/>
              </a:ext>
            </a:extLst>
          </p:cNvPr>
          <p:cNvGrpSpPr/>
          <p:nvPr/>
        </p:nvGrpSpPr>
        <p:grpSpPr>
          <a:xfrm>
            <a:off x="8914956" y="1741827"/>
            <a:ext cx="388637" cy="350976"/>
            <a:chOff x="10685763" y="455848"/>
            <a:chExt cx="520120" cy="542531"/>
          </a:xfrm>
        </p:grpSpPr>
        <p:sp>
          <p:nvSpPr>
            <p:cNvPr id="16" name="Graphic 76">
              <a:extLst>
                <a:ext uri="{FF2B5EF4-FFF2-40B4-BE49-F238E27FC236}">
                  <a16:creationId xmlns:a16="http://schemas.microsoft.com/office/drawing/2014/main" id="{CF9A0C8D-9A3A-8128-18D5-C392412B6B35}"/>
                </a:ext>
              </a:extLst>
            </p:cNvPr>
            <p:cNvSpPr/>
            <p:nvPr/>
          </p:nvSpPr>
          <p:spPr>
            <a:xfrm>
              <a:off x="10685763" y="455848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7" name="Graphic 76">
              <a:extLst>
                <a:ext uri="{FF2B5EF4-FFF2-40B4-BE49-F238E27FC236}">
                  <a16:creationId xmlns:a16="http://schemas.microsoft.com/office/drawing/2014/main" id="{D3C0428A-7382-A3AB-C141-68863BC8A8BE}"/>
                </a:ext>
              </a:extLst>
            </p:cNvPr>
            <p:cNvSpPr/>
            <p:nvPr/>
          </p:nvSpPr>
          <p:spPr>
            <a:xfrm>
              <a:off x="10874022" y="455848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8" name="Graphic 76">
              <a:extLst>
                <a:ext uri="{FF2B5EF4-FFF2-40B4-BE49-F238E27FC236}">
                  <a16:creationId xmlns:a16="http://schemas.microsoft.com/office/drawing/2014/main" id="{3127AEF9-25CE-FA57-1F7E-CA1709A5355D}"/>
                </a:ext>
              </a:extLst>
            </p:cNvPr>
            <p:cNvSpPr/>
            <p:nvPr/>
          </p:nvSpPr>
          <p:spPr>
            <a:xfrm>
              <a:off x="11062281" y="455848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9" name="Graphic 76">
              <a:extLst>
                <a:ext uri="{FF2B5EF4-FFF2-40B4-BE49-F238E27FC236}">
                  <a16:creationId xmlns:a16="http://schemas.microsoft.com/office/drawing/2014/main" id="{FDB7FB35-0A2D-57FA-6668-F5DE9DA3FA8E}"/>
                </a:ext>
              </a:extLst>
            </p:cNvPr>
            <p:cNvSpPr/>
            <p:nvPr/>
          </p:nvSpPr>
          <p:spPr>
            <a:xfrm>
              <a:off x="10685763" y="66008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0" name="Graphic 76">
              <a:extLst>
                <a:ext uri="{FF2B5EF4-FFF2-40B4-BE49-F238E27FC236}">
                  <a16:creationId xmlns:a16="http://schemas.microsoft.com/office/drawing/2014/main" id="{F70E798A-4A95-CD9A-7E8A-99C7594A8D69}"/>
                </a:ext>
              </a:extLst>
            </p:cNvPr>
            <p:cNvSpPr/>
            <p:nvPr/>
          </p:nvSpPr>
          <p:spPr>
            <a:xfrm>
              <a:off x="10874022" y="66008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1" name="Graphic 76">
              <a:extLst>
                <a:ext uri="{FF2B5EF4-FFF2-40B4-BE49-F238E27FC236}">
                  <a16:creationId xmlns:a16="http://schemas.microsoft.com/office/drawing/2014/main" id="{8FD28579-F76C-8189-1828-51AAA12544CB}"/>
                </a:ext>
              </a:extLst>
            </p:cNvPr>
            <p:cNvSpPr/>
            <p:nvPr/>
          </p:nvSpPr>
          <p:spPr>
            <a:xfrm>
              <a:off x="11062281" y="66008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6" name="Graphic 76">
              <a:extLst>
                <a:ext uri="{FF2B5EF4-FFF2-40B4-BE49-F238E27FC236}">
                  <a16:creationId xmlns:a16="http://schemas.microsoft.com/office/drawing/2014/main" id="{2FDA1E3D-2BC1-C19E-3C3E-F08CEF601957}"/>
                </a:ext>
              </a:extLst>
            </p:cNvPr>
            <p:cNvSpPr/>
            <p:nvPr/>
          </p:nvSpPr>
          <p:spPr>
            <a:xfrm>
              <a:off x="10685763" y="85657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7" name="Graphic 76">
              <a:extLst>
                <a:ext uri="{FF2B5EF4-FFF2-40B4-BE49-F238E27FC236}">
                  <a16:creationId xmlns:a16="http://schemas.microsoft.com/office/drawing/2014/main" id="{1FC8C0DE-AF17-C26A-5F7C-12C696C0D399}"/>
                </a:ext>
              </a:extLst>
            </p:cNvPr>
            <p:cNvSpPr/>
            <p:nvPr/>
          </p:nvSpPr>
          <p:spPr>
            <a:xfrm>
              <a:off x="10874022" y="85657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8" name="Graphic 76">
              <a:extLst>
                <a:ext uri="{FF2B5EF4-FFF2-40B4-BE49-F238E27FC236}">
                  <a16:creationId xmlns:a16="http://schemas.microsoft.com/office/drawing/2014/main" id="{C396A65C-E6DB-53D7-1915-655D5832BF90}"/>
                </a:ext>
              </a:extLst>
            </p:cNvPr>
            <p:cNvSpPr/>
            <p:nvPr/>
          </p:nvSpPr>
          <p:spPr>
            <a:xfrm>
              <a:off x="11062281" y="85657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12F64AF-4BF3-98DE-2069-CA141314E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2880" y="5539167"/>
            <a:ext cx="1334876" cy="7289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839B7CC-A2A8-4172-DEE4-7AA2EEE8139A}"/>
              </a:ext>
            </a:extLst>
          </p:cNvPr>
          <p:cNvGrpSpPr/>
          <p:nvPr/>
        </p:nvGrpSpPr>
        <p:grpSpPr>
          <a:xfrm>
            <a:off x="2922005" y="5743698"/>
            <a:ext cx="2206075" cy="375588"/>
            <a:chOff x="1947073" y="596900"/>
            <a:chExt cx="6929887" cy="1321998"/>
          </a:xfrm>
        </p:grpSpPr>
        <p:pic>
          <p:nvPicPr>
            <p:cNvPr id="32" name="Picture 31" descr="File:TomTom logo.svg - Wikimedia Commons">
              <a:extLst>
                <a:ext uri="{FF2B5EF4-FFF2-40B4-BE49-F238E27FC236}">
                  <a16:creationId xmlns:a16="http://schemas.microsoft.com/office/drawing/2014/main" id="{113686A4-9A40-4963-09B4-4E9181EFC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6254"/>
            <a:stretch/>
          </p:blipFill>
          <p:spPr>
            <a:xfrm>
              <a:off x="3073400" y="596900"/>
              <a:ext cx="5803560" cy="1321998"/>
            </a:xfrm>
            <a:prstGeom prst="rect">
              <a:avLst/>
            </a:prstGeom>
          </p:spPr>
        </p:pic>
        <p:pic>
          <p:nvPicPr>
            <p:cNvPr id="33" name="Picture 32" descr="File:TomTom logo.svg - Wikimedia Commons">
              <a:extLst>
                <a:ext uri="{FF2B5EF4-FFF2-40B4-BE49-F238E27FC236}">
                  <a16:creationId xmlns:a16="http://schemas.microsoft.com/office/drawing/2014/main" id="{035E2929-7C25-D50D-D862-79D34CD1B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3747"/>
            <a:stretch/>
          </p:blipFill>
          <p:spPr>
            <a:xfrm>
              <a:off x="1947073" y="596900"/>
              <a:ext cx="1126327" cy="1321998"/>
            </a:xfrm>
            <a:prstGeom prst="rect">
              <a:avLst/>
            </a:prstGeom>
          </p:spPr>
        </p:pic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76544C1-1C71-0DD5-01E2-569B869B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86" y="5635910"/>
            <a:ext cx="132460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661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07185" y="131786"/>
            <a:ext cx="4472673" cy="553998"/>
          </a:xfrm>
        </p:spPr>
        <p:txBody>
          <a:bodyPr/>
          <a:lstStyle/>
          <a:p>
            <a:r>
              <a:rPr lang="en-AU" b="1" i="0" err="1">
                <a:effectLst/>
              </a:rPr>
              <a:t>KymChat</a:t>
            </a: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64872-C1BD-9814-F4C9-AA95E77DB7AB}"/>
              </a:ext>
            </a:extLst>
          </p:cNvPr>
          <p:cNvSpPr txBox="1"/>
          <p:nvPr/>
        </p:nvSpPr>
        <p:spPr>
          <a:xfrm>
            <a:off x="72523" y="949294"/>
            <a:ext cx="7027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KymChat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is an AI agent to streamline KPMG employee operational tasks such as research, drafting proposals, documents, and communications.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8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Leveraging </a:t>
            </a:r>
            <a:r>
              <a:rPr kumimoji="0" lang="en-US" sz="2000" b="1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Vector Search </a:t>
            </a:r>
            <a:r>
              <a:rPr kumimoji="0" lang="en-US" sz="2000" b="0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in </a:t>
            </a:r>
            <a:r>
              <a:rPr kumimoji="0" lang="en-US" sz="2000" b="1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Azure Cosmos DB for MongoDB </a:t>
            </a:r>
            <a:r>
              <a:rPr kumimoji="0" lang="en-US" sz="2000" b="1" i="0" u="none" strike="noStrike" kern="1200" cap="none" spc="-8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vCore</a:t>
            </a:r>
            <a:r>
              <a:rPr kumimoji="0" lang="en-US" sz="2000" b="1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enabled KPMG to provide value to their employees at scale.</a:t>
            </a:r>
            <a:endParaRPr kumimoji="0" lang="en-AU" sz="2000" b="0" i="0" u="none" strike="noStrike" kern="1200" cap="none" spc="-8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D73FD7-BE6E-61FB-E9CD-31B285689701}"/>
              </a:ext>
            </a:extLst>
          </p:cNvPr>
          <p:cNvGrpSpPr/>
          <p:nvPr/>
        </p:nvGrpSpPr>
        <p:grpSpPr>
          <a:xfrm>
            <a:off x="193462" y="3910609"/>
            <a:ext cx="3450060" cy="2827618"/>
            <a:chOff x="143857" y="3910609"/>
            <a:chExt cx="3450060" cy="2827618"/>
          </a:xfrm>
          <a:noFill/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6B43523-E880-0C4E-B159-EB510988FE4F}"/>
                </a:ext>
              </a:extLst>
            </p:cNvPr>
            <p:cNvSpPr/>
            <p:nvPr/>
          </p:nvSpPr>
          <p:spPr bwMode="auto">
            <a:xfrm>
              <a:off x="143857" y="3937403"/>
              <a:ext cx="3450060" cy="2800824"/>
            </a:xfrm>
            <a:prstGeom prst="roundRect">
              <a:avLst>
                <a:gd name="adj" fmla="val 8488"/>
              </a:avLst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 descr="A cartoon character next to a target&#10;&#10;Description automatically generated">
              <a:extLst>
                <a:ext uri="{FF2B5EF4-FFF2-40B4-BE49-F238E27FC236}">
                  <a16:creationId xmlns:a16="http://schemas.microsoft.com/office/drawing/2014/main" id="{729B3CA0-3BA2-81D8-308D-7DF6D1D54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93" t="1010" r="14859"/>
            <a:stretch/>
          </p:blipFill>
          <p:spPr>
            <a:xfrm>
              <a:off x="1110253" y="3910609"/>
              <a:ext cx="1517268" cy="1763984"/>
            </a:xfrm>
            <a:prstGeom prst="rect">
              <a:avLst/>
            </a:prstGeom>
            <a:grp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5B0EC8-90F4-21A3-1A4D-F0DFF69AE21E}"/>
                </a:ext>
              </a:extLst>
            </p:cNvPr>
            <p:cNvSpPr txBox="1"/>
            <p:nvPr/>
          </p:nvSpPr>
          <p:spPr>
            <a:xfrm>
              <a:off x="151459" y="5305532"/>
              <a:ext cx="3442458" cy="984885"/>
            </a:xfrm>
            <a:prstGeom prst="rect">
              <a:avLst/>
            </a:prstGeom>
            <a:grpFill/>
            <a:effectLst/>
          </p:spPr>
          <p:txBody>
            <a:bodyPr wrap="square" lIns="91440" tIns="0" rIns="9144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Accuracy</a:t>
              </a:r>
              <a:endPara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PCI, a key relevancy metric increased from </a:t>
              </a: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50% </a:t>
              </a: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to </a:t>
              </a: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90%+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CE1E8-61D0-E6A7-EE44-038ECB9541BA}"/>
              </a:ext>
            </a:extLst>
          </p:cNvPr>
          <p:cNvGrpSpPr/>
          <p:nvPr/>
        </p:nvGrpSpPr>
        <p:grpSpPr>
          <a:xfrm>
            <a:off x="8540876" y="3960726"/>
            <a:ext cx="3450060" cy="2817943"/>
            <a:chOff x="7715569" y="3937403"/>
            <a:chExt cx="3450060" cy="2817943"/>
          </a:xfrm>
          <a:noFill/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5062799-67E8-A8FB-8516-5BF7A1D535A1}"/>
                </a:ext>
              </a:extLst>
            </p:cNvPr>
            <p:cNvSpPr/>
            <p:nvPr/>
          </p:nvSpPr>
          <p:spPr bwMode="auto">
            <a:xfrm>
              <a:off x="7715569" y="3954522"/>
              <a:ext cx="3450060" cy="2800824"/>
            </a:xfrm>
            <a:prstGeom prst="roundRect">
              <a:avLst>
                <a:gd name="adj" fmla="val 8488"/>
              </a:avLst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A cartoon of a robot and a baby robot&#10;&#10;Description automatically generated">
              <a:extLst>
                <a:ext uri="{FF2B5EF4-FFF2-40B4-BE49-F238E27FC236}">
                  <a16:creationId xmlns:a16="http://schemas.microsoft.com/office/drawing/2014/main" id="{0216B748-6B72-1432-2DB4-C06FEE4C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2352" y="3937403"/>
              <a:ext cx="1956816" cy="1515624"/>
            </a:xfrm>
            <a:prstGeom prst="rect">
              <a:avLst/>
            </a:prstGeom>
            <a:grp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095598-12F5-106A-9152-9D477FD4F7A4}"/>
                </a:ext>
              </a:extLst>
            </p:cNvPr>
            <p:cNvSpPr txBox="1"/>
            <p:nvPr/>
          </p:nvSpPr>
          <p:spPr>
            <a:xfrm>
              <a:off x="7715569" y="5305532"/>
              <a:ext cx="3450059" cy="1292662"/>
            </a:xfrm>
            <a:prstGeom prst="rect">
              <a:avLst/>
            </a:prstGeom>
            <a:grpFill/>
            <a:effectLst/>
          </p:spPr>
          <p:txBody>
            <a:bodyPr wrap="square" lIns="91440" tIns="0" rIns="9144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Scalability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Performance improvements enabled rollout to</a:t>
              </a: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 all KPMG member firms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588149F-9715-3F0B-3E86-F9DA8B89F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117" y="0"/>
            <a:ext cx="5091884" cy="29310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A983C91-309D-F30C-623B-4F35245791F7}"/>
              </a:ext>
            </a:extLst>
          </p:cNvPr>
          <p:cNvGrpSpPr/>
          <p:nvPr/>
        </p:nvGrpSpPr>
        <p:grpSpPr>
          <a:xfrm>
            <a:off x="4363369" y="3960726"/>
            <a:ext cx="3457660" cy="2800824"/>
            <a:chOff x="3794910" y="3935358"/>
            <a:chExt cx="3457660" cy="2800824"/>
          </a:xfrm>
          <a:noFill/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D89B04F-0BA1-63D7-34C6-F54FDEFC2596}"/>
                </a:ext>
              </a:extLst>
            </p:cNvPr>
            <p:cNvSpPr/>
            <p:nvPr/>
          </p:nvSpPr>
          <p:spPr bwMode="auto">
            <a:xfrm>
              <a:off x="3802510" y="3935358"/>
              <a:ext cx="3450060" cy="2800824"/>
            </a:xfrm>
            <a:prstGeom prst="roundRect">
              <a:avLst>
                <a:gd name="adj" fmla="val 8488"/>
              </a:avLst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 descr="A cartoon of a robot&#10;&#10;Description automatically generated">
              <a:extLst>
                <a:ext uri="{FF2B5EF4-FFF2-40B4-BE49-F238E27FC236}">
                  <a16:creationId xmlns:a16="http://schemas.microsoft.com/office/drawing/2014/main" id="{640455D7-032C-1A5A-4EA9-EA8A41DDF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422" r="15598"/>
            <a:stretch/>
          </p:blipFill>
          <p:spPr>
            <a:xfrm>
              <a:off x="4833059" y="3952477"/>
              <a:ext cx="1388962" cy="1515624"/>
            </a:xfrm>
            <a:prstGeom prst="rect">
              <a:avLst/>
            </a:prstGeom>
            <a:grp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CFDECE-EA9E-6792-7BD9-4DC2A8E78769}"/>
                </a:ext>
              </a:extLst>
            </p:cNvPr>
            <p:cNvSpPr txBox="1"/>
            <p:nvPr/>
          </p:nvSpPr>
          <p:spPr>
            <a:xfrm>
              <a:off x="3794910" y="5305532"/>
              <a:ext cx="3450060" cy="984885"/>
            </a:xfrm>
            <a:prstGeom prst="rect">
              <a:avLst/>
            </a:prstGeom>
            <a:grpFill/>
          </p:spPr>
          <p:txBody>
            <a:bodyPr wrap="square" lIns="91440" tIns="0" rIns="9144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7,000+ employees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Up to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50% productivity gain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10E099-060C-6C02-C6BF-B5D0C0CC72E7}"/>
              </a:ext>
            </a:extLst>
          </p:cNvPr>
          <p:cNvSpPr txBox="1"/>
          <p:nvPr/>
        </p:nvSpPr>
        <p:spPr>
          <a:xfrm>
            <a:off x="9093895" y="2909688"/>
            <a:ext cx="3098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KymChat demo at Ignite 2023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974EE3BB-5671-3575-77A3-029B277E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4" y="167752"/>
            <a:ext cx="958794" cy="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86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01B4B8-CD4D-5FA2-BBE7-614BB78BF5CE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00071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ptos" panose="020B0004020202020204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A23BE-5631-236D-9AF8-348769A14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3246475"/>
            <a:ext cx="6096001" cy="3611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EF3B5D-2589-4D7A-F35A-E1DDCDF1A60B}"/>
              </a:ext>
            </a:extLst>
          </p:cNvPr>
          <p:cNvSpPr/>
          <p:nvPr/>
        </p:nvSpPr>
        <p:spPr bwMode="auto">
          <a:xfrm>
            <a:off x="-1" y="2186119"/>
            <a:ext cx="6096000" cy="3179779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13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ptos" panose="020B0004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AFB96-A467-8825-3C97-C1A18F34F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8" y="2309037"/>
            <a:ext cx="4899025" cy="830997"/>
          </a:xfrm>
        </p:spPr>
        <p:txBody>
          <a:bodyPr/>
          <a:lstStyle/>
          <a:p>
            <a:r>
              <a:rPr lang="en-US" sz="1800">
                <a:latin typeface="Aptos" panose="020B0004020202020204" pitchFamily="34" charset="0"/>
              </a:rPr>
              <a:t>Open AI stores ChatGPT conversations and all other user interactions in Azure Cosmos DB, 40+ workloads 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17A0342E-8897-203A-3E35-8D948395A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963" y="585153"/>
            <a:ext cx="5010150" cy="1108075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sz="3200" dirty="0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ChatGPT scales with Azure Cosmos DB</a:t>
            </a:r>
            <a:endParaRPr lang="en-US" sz="3200" noProof="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81FB96B-7359-B55D-7257-B2D85C2A8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2889" y="529590"/>
            <a:ext cx="6762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37C1492-6938-3902-518C-76FEBD517F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450145" y="618947"/>
            <a:ext cx="198644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</a:rPr>
              <a:t>OpenAI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C1AA9F7-5B33-AF3D-3940-1DBE20726F75}"/>
              </a:ext>
            </a:extLst>
          </p:cNvPr>
          <p:cNvSpPr txBox="1">
            <a:spLocks/>
          </p:cNvSpPr>
          <p:nvPr/>
        </p:nvSpPr>
        <p:spPr>
          <a:xfrm>
            <a:off x="6592888" y="1496320"/>
            <a:ext cx="5187985" cy="36712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Challenge</a:t>
            </a:r>
          </a:p>
          <a:p>
            <a:pPr marL="228600" marR="0" lvl="0" indent="-22860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Meet incredible demand from traffic spikes, without having to worry about database operations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Outcomes</a:t>
            </a:r>
          </a:p>
          <a:p>
            <a:pPr marL="228600" marR="0" lvl="0" indent="-22860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Rapidly and seamlessly scaled as service grew, with zero downtime</a:t>
            </a:r>
          </a:p>
          <a:p>
            <a:pPr marL="228600" marR="0" lvl="0" indent="-22860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Able to iterate fast on data shapes thanks to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schemaless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 flexibility</a:t>
            </a:r>
          </a:p>
          <a:p>
            <a:pPr marL="228600" marR="0" lvl="0" indent="-22860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Maintained high performance and availability</a:t>
            </a:r>
          </a:p>
          <a:p>
            <a:pPr marL="0" marR="0" lvl="0" indent="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Key Azure products used: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DB84EA7-3AF5-C507-07EB-2862A494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14276" y="5505420"/>
            <a:ext cx="528591" cy="548640"/>
          </a:xfrm>
          <a:prstGeom prst="rect">
            <a:avLst/>
          </a:prstGeom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32D7D6-1436-B5F3-AE8C-FB280E7A4B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14911" y="6195431"/>
            <a:ext cx="132731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Azure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Cosmos DB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E0BB014-3B2F-E0E7-1CAA-5ED36D183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36762" y="5505420"/>
            <a:ext cx="561990" cy="548640"/>
          </a:xfrm>
          <a:prstGeom prst="rect">
            <a:avLst/>
          </a:prstGeom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3FB93A-C6AA-2E62-A418-163B9676B223}"/>
              </a:ext>
            </a:extLst>
          </p:cNvPr>
          <p:cNvSpPr txBox="1"/>
          <p:nvPr/>
        </p:nvSpPr>
        <p:spPr>
          <a:xfrm>
            <a:off x="7804142" y="6195431"/>
            <a:ext cx="142722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Azure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Kubernetes Service</a:t>
            </a:r>
          </a:p>
        </p:txBody>
      </p:sp>
      <p:pic>
        <p:nvPicPr>
          <p:cNvPr id="1026" name="Picture 2" descr="Pricing - Azure AI Search | Microsoft Azure">
            <a:extLst>
              <a:ext uri="{FF2B5EF4-FFF2-40B4-BE49-F238E27FC236}">
                <a16:creationId xmlns:a16="http://schemas.microsoft.com/office/drawing/2014/main" id="{34D67F37-E89D-D9B9-13A0-8C185166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284" y="5385109"/>
            <a:ext cx="1503355" cy="78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5D6CA-89DC-7684-B88D-93AB3A55279E}"/>
              </a:ext>
            </a:extLst>
          </p:cNvPr>
          <p:cNvSpPr txBox="1"/>
          <p:nvPr/>
        </p:nvSpPr>
        <p:spPr>
          <a:xfrm>
            <a:off x="9293284" y="6194317"/>
            <a:ext cx="142722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Azure 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AI Search</a:t>
            </a:r>
          </a:p>
        </p:txBody>
      </p:sp>
    </p:spTree>
    <p:extLst>
      <p:ext uri="{BB962C8B-B14F-4D97-AF65-F5344CB8AC3E}">
        <p14:creationId xmlns:p14="http://schemas.microsoft.com/office/powerpoint/2010/main" val="31678647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container">
            <a:extLst>
              <a:ext uri="{FF2B5EF4-FFF2-40B4-BE49-F238E27FC236}">
                <a16:creationId xmlns:a16="http://schemas.microsoft.com/office/drawing/2014/main" id="{61355F54-5C5B-5407-DDE0-ECA8018C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045759" y="2762871"/>
            <a:ext cx="6100482" cy="1332257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Azure Cosmos DB + AI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9395239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E1AD-827F-9045-5257-D718BEDB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295E134-EB15-2A64-D225-808EDD88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pPr algn="ctr"/>
            <a:r>
              <a:rPr lang="en-US" sz="4000" dirty="0" err="1">
                <a:latin typeface="+mj-lt"/>
              </a:rPr>
              <a:t>GenAI</a:t>
            </a:r>
            <a:r>
              <a:rPr lang="en-US" sz="4000" dirty="0">
                <a:latin typeface="+mj-lt"/>
              </a:rPr>
              <a:t> use cases</a:t>
            </a:r>
            <a:r>
              <a:rPr lang="en-US" sz="40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 with Azure Cosmos DB</a:t>
            </a:r>
            <a:endParaRPr lang="en-US" sz="4000" dirty="0"/>
          </a:p>
        </p:txBody>
      </p:sp>
      <p:sp>
        <p:nvSpPr>
          <p:cNvPr id="28" name="!!container">
            <a:extLst>
              <a:ext uri="{FF2B5EF4-FFF2-40B4-BE49-F238E27FC236}">
                <a16:creationId xmlns:a16="http://schemas.microsoft.com/office/drawing/2014/main" id="{2E4ECA06-E533-21A7-C794-1A8325698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2168" y="1485900"/>
            <a:ext cx="11027664" cy="4786884"/>
          </a:xfrm>
          <a:prstGeom prst="roundRect">
            <a:avLst>
              <a:gd name="adj" fmla="val 3071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0B0004020202020204" pitchFamily="34" charset="0"/>
              </a:rPr>
              <a:t>a</a:t>
            </a:r>
          </a:p>
        </p:txBody>
      </p:sp>
      <p:cxnSp>
        <p:nvCxnSpPr>
          <p:cNvPr id="30" name="!!line2">
            <a:extLst>
              <a:ext uri="{FF2B5EF4-FFF2-40B4-BE49-F238E27FC236}">
                <a16:creationId xmlns:a16="http://schemas.microsoft.com/office/drawing/2014/main" id="{721EB2E3-A8CE-5B8C-6A92-F1F279CB5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8" y="2682479"/>
            <a:ext cx="11027664" cy="0"/>
          </a:xfrm>
          <a:prstGeom prst="line">
            <a:avLst/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line2">
            <a:extLst>
              <a:ext uri="{FF2B5EF4-FFF2-40B4-BE49-F238E27FC236}">
                <a16:creationId xmlns:a16="http://schemas.microsoft.com/office/drawing/2014/main" id="{195BF049-D947-6ABF-737A-76C8461EC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8" y="4064795"/>
            <a:ext cx="11027664" cy="0"/>
          </a:xfrm>
          <a:prstGeom prst="line">
            <a:avLst/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!!line2">
            <a:extLst>
              <a:ext uri="{FF2B5EF4-FFF2-40B4-BE49-F238E27FC236}">
                <a16:creationId xmlns:a16="http://schemas.microsoft.com/office/drawing/2014/main" id="{A619EE5E-3DD3-0573-5494-C43B6154E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8" y="5161362"/>
            <a:ext cx="11027664" cy="0"/>
          </a:xfrm>
          <a:prstGeom prst="line">
            <a:avLst/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5790F0-B42A-F90D-017B-F6A1AE8FC9A9}"/>
              </a:ext>
            </a:extLst>
          </p:cNvPr>
          <p:cNvSpPr txBox="1"/>
          <p:nvPr/>
        </p:nvSpPr>
        <p:spPr>
          <a:xfrm>
            <a:off x="1420913" y="1241114"/>
            <a:ext cx="885139" cy="437120"/>
          </a:xfrm>
          <a:prstGeom prst="roundRect">
            <a:avLst>
              <a:gd name="adj" fmla="val 50000"/>
            </a:avLst>
          </a:prstGeom>
          <a:solidFill>
            <a:srgbClr val="AC62FF"/>
          </a:soli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 panose="020B0502040204020203" pitchFamily="34" charset="0"/>
              </a:defRPr>
            </a:lvl1pPr>
          </a:lstStyle>
          <a:p>
            <a:r>
              <a:rPr lang="en-US">
                <a:latin typeface="Aptos" panose="020B0004020202020204" pitchFamily="34" charset="0"/>
              </a:rPr>
              <a:t>What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03715-2322-7CC5-A648-BCD55312E945}"/>
              </a:ext>
            </a:extLst>
          </p:cNvPr>
          <p:cNvSpPr txBox="1"/>
          <p:nvPr/>
        </p:nvSpPr>
        <p:spPr>
          <a:xfrm>
            <a:off x="5653430" y="1241114"/>
            <a:ext cx="885139" cy="437120"/>
          </a:xfrm>
          <a:prstGeom prst="roundRect">
            <a:avLst>
              <a:gd name="adj" fmla="val 50000"/>
            </a:avLst>
          </a:prstGeom>
          <a:solidFill>
            <a:srgbClr val="AC62FF"/>
          </a:soli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 panose="020B0502040204020203" pitchFamily="34" charset="0"/>
              </a:defRPr>
            </a:lvl1pPr>
          </a:lstStyle>
          <a:p>
            <a:r>
              <a:rPr lang="en-US" dirty="0">
                <a:latin typeface="Aptos" panose="020B0004020202020204" pitchFamily="34" charset="0"/>
              </a:rPr>
              <a:t>Why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3CA0A-B880-A85D-3AF0-5AAB0B9026B2}"/>
              </a:ext>
            </a:extLst>
          </p:cNvPr>
          <p:cNvSpPr txBox="1"/>
          <p:nvPr/>
        </p:nvSpPr>
        <p:spPr>
          <a:xfrm>
            <a:off x="9778825" y="1241114"/>
            <a:ext cx="885139" cy="437120"/>
          </a:xfrm>
          <a:prstGeom prst="roundRect">
            <a:avLst>
              <a:gd name="adj" fmla="val 50000"/>
            </a:avLst>
          </a:prstGeom>
          <a:solidFill>
            <a:srgbClr val="AC62FF"/>
          </a:soli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41958">
                      <a:schemeClr val="tx1"/>
                    </a:gs>
                    <a:gs pos="24000">
                      <a:schemeClr val="tx1"/>
                    </a:gs>
                  </a:gsLst>
                  <a:lin ang="2700000" scaled="0"/>
                </a:gradFill>
                <a:latin typeface="Segoe UI Variable Text Semibold" pitchFamily="2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Aptos" panose="020B0004020202020204" pitchFamily="34" charset="0"/>
              </a:rPr>
              <a:t>When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417A2A-48D9-CF7E-4CA6-D368EA121A57}"/>
              </a:ext>
            </a:extLst>
          </p:cNvPr>
          <p:cNvSpPr/>
          <p:nvPr/>
        </p:nvSpPr>
        <p:spPr>
          <a:xfrm>
            <a:off x="1105404" y="1957176"/>
            <a:ext cx="2887664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 dirty="0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Semantic Caching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47B388-35DD-DF28-5A8F-DD28C6A80D6B}"/>
              </a:ext>
            </a:extLst>
          </p:cNvPr>
          <p:cNvSpPr/>
          <p:nvPr/>
        </p:nvSpPr>
        <p:spPr>
          <a:xfrm>
            <a:off x="4337842" y="1741400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Drastically reduces latency 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Saves on Token consumption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Reduces costs and latency for LLM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AD40E6-C088-9BA6-E5E6-D0E2F6481E6D}"/>
              </a:ext>
            </a:extLst>
          </p:cNvPr>
          <p:cNvSpPr/>
          <p:nvPr/>
        </p:nvSpPr>
        <p:spPr>
          <a:xfrm>
            <a:off x="4337842" y="2801505"/>
            <a:ext cx="3516313" cy="11172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Conversational context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UX improvements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LLM optimizations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Auditing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61A1FE-0DF4-35E3-EADD-D2AC30DB9044}"/>
              </a:ext>
            </a:extLst>
          </p:cNvPr>
          <p:cNvSpPr/>
          <p:nvPr/>
        </p:nvSpPr>
        <p:spPr>
          <a:xfrm>
            <a:off x="1105404" y="3173840"/>
            <a:ext cx="2887664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Chat History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919643-69BB-1718-EFE4-2BD9DAB414CE}"/>
              </a:ext>
            </a:extLst>
          </p:cNvPr>
          <p:cNvSpPr/>
          <p:nvPr/>
        </p:nvSpPr>
        <p:spPr>
          <a:xfrm>
            <a:off x="1105404" y="4262440"/>
            <a:ext cx="288766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Retrieval Augmented Generation (RAG)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F979E9-A87F-C989-68CA-989A60C274F3}"/>
              </a:ext>
            </a:extLst>
          </p:cNvPr>
          <p:cNvSpPr/>
          <p:nvPr/>
        </p:nvSpPr>
        <p:spPr>
          <a:xfrm>
            <a:off x="1105404" y="5366434"/>
            <a:ext cx="288766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Vector + Operational Database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454D4E-2B53-E50A-32D7-E1D00F632614}"/>
              </a:ext>
            </a:extLst>
          </p:cNvPr>
          <p:cNvSpPr/>
          <p:nvPr/>
        </p:nvSpPr>
        <p:spPr>
          <a:xfrm>
            <a:off x="4337842" y="4180289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Personalize LLM on your data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Cheaper than fine tuning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Faster iteration on new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D662E6-B67C-A930-2950-0ECAE7139408}"/>
              </a:ext>
            </a:extLst>
          </p:cNvPr>
          <p:cNvSpPr/>
          <p:nvPr/>
        </p:nvSpPr>
        <p:spPr>
          <a:xfrm>
            <a:off x="4337842" y="5282344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No ETL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Consistent data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Reduce complexity &amp; costs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BA7366-4777-2782-B310-0D30B9CFD9C6}"/>
              </a:ext>
            </a:extLst>
          </p:cNvPr>
          <p:cNvSpPr/>
          <p:nvPr/>
        </p:nvSpPr>
        <p:spPr>
          <a:xfrm>
            <a:off x="8309767" y="1890672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Slow moving / static content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FAQs, Policies…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79957B-56A9-8038-D899-30AE2010EC60}"/>
              </a:ext>
            </a:extLst>
          </p:cNvPr>
          <p:cNvSpPr/>
          <p:nvPr/>
        </p:nvSpPr>
        <p:spPr>
          <a:xfrm>
            <a:off x="8309767" y="3100048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A MUST for Chat sessions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Improving cost &amp; performance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7068D1-1D25-B0E0-FA50-32EAEA4D496A}"/>
              </a:ext>
            </a:extLst>
          </p:cNvPr>
          <p:cNvSpPr/>
          <p:nvPr/>
        </p:nvSpPr>
        <p:spPr>
          <a:xfrm>
            <a:off x="8309767" y="4478832"/>
            <a:ext cx="3516313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Any workload for </a:t>
            </a:r>
            <a:r>
              <a:rPr lang="en-US" sz="1600" b="1" kern="0" err="1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GenAI</a:t>
            </a: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 apps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6ACC5F-81C7-F480-F30C-CC0DD57A47CE}"/>
              </a:ext>
            </a:extLst>
          </p:cNvPr>
          <p:cNvSpPr/>
          <p:nvPr/>
        </p:nvSpPr>
        <p:spPr>
          <a:xfrm>
            <a:off x="8309767" y="5431616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Data &amp; vectors together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Cosmos DB scale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29638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1322F0-60F3-FBEC-00E8-5FF945EF6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089244" y="911538"/>
            <a:ext cx="5532252" cy="985885"/>
          </a:xfrm>
          <a:prstGeom prst="roundRect">
            <a:avLst>
              <a:gd name="adj" fmla="val 36259"/>
            </a:avLst>
          </a:prstGeom>
          <a:solidFill>
            <a:srgbClr val="AC62FF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Azure Cosmos DB for NoSQL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noProof="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May 2024</a:t>
            </a:r>
            <a:endParaRPr kumimoji="0" lang="en-US" sz="1800" b="1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F1ACC8DC-C40E-488B-F4DC-043CD066EB85}"/>
              </a:ext>
            </a:extLst>
          </p:cNvPr>
          <p:cNvSpPr txBox="1">
            <a:spLocks/>
          </p:cNvSpPr>
          <p:nvPr/>
        </p:nvSpPr>
        <p:spPr>
          <a:xfrm>
            <a:off x="9140549" y="3906288"/>
            <a:ext cx="1469849" cy="1692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lvl="0">
              <a:defRPr/>
            </a:pPr>
            <a:r>
              <a:rPr lang="en-US" sz="1100" b="1"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latin typeface="Segoe UI Semibold" panose="020B0502040204020203" pitchFamily="34" charset="0"/>
              </a:rPr>
              <a:t>Semantic Kernel</a:t>
            </a:r>
            <a:endParaRPr kumimoji="0" lang="en-US" sz="1100" b="1" u="none" strike="noStrike" kern="0" cap="none" spc="0" normalizeH="0" baseline="0" noProof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 panose="020B0502040204020203" pitchFamily="34" charset="0"/>
            </a:endParaRPr>
          </a:p>
        </p:txBody>
      </p:sp>
      <p:sp>
        <p:nvSpPr>
          <p:cNvPr id="11" name="Title 14">
            <a:extLst>
              <a:ext uri="{FF2B5EF4-FFF2-40B4-BE49-F238E27FC236}">
                <a16:creationId xmlns:a16="http://schemas.microsoft.com/office/drawing/2014/main" id="{7134FD66-9B35-A869-FF6B-D4364014C5AE}"/>
              </a:ext>
            </a:extLst>
          </p:cNvPr>
          <p:cNvSpPr txBox="1">
            <a:spLocks/>
          </p:cNvSpPr>
          <p:nvPr/>
        </p:nvSpPr>
        <p:spPr>
          <a:xfrm>
            <a:off x="9393198" y="4127297"/>
            <a:ext cx="1026716" cy="1692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lvl="0">
              <a:defRPr/>
            </a:pPr>
            <a:r>
              <a:rPr lang="en-US" sz="1100" b="1" err="1"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latin typeface="Segoe UI Semibold" panose="020B0502040204020203" pitchFamily="34" charset="0"/>
              </a:rPr>
              <a:t>LangChain</a:t>
            </a:r>
            <a:endParaRPr kumimoji="0" lang="en-US" sz="1100" b="1" u="none" strike="noStrike" kern="0" cap="none" spc="0" normalizeH="0" baseline="0" noProof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 panose="020B0502040204020203" pitchFamily="34" charset="0"/>
            </a:endParaRPr>
          </a:p>
        </p:txBody>
      </p:sp>
      <p:sp>
        <p:nvSpPr>
          <p:cNvPr id="4" name="!!container">
            <a:extLst>
              <a:ext uri="{FF2B5EF4-FFF2-40B4-BE49-F238E27FC236}">
                <a16:creationId xmlns:a16="http://schemas.microsoft.com/office/drawing/2014/main" id="{73F994AE-3F1A-C878-1302-965E5D69A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59484" y="2669613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Native Vector Indexing and Search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(Public Preview)</a:t>
            </a:r>
            <a:endParaRPr kumimoji="0" lang="en-US" sz="1000" b="0" i="0" u="none" strike="noStrike" kern="1200" cap="none" spc="0" normalizeH="0" baseline="0" noProof="0" dirty="0">
              <a:ln w="3175"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8" name="!!container">
            <a:extLst>
              <a:ext uri="{FF2B5EF4-FFF2-40B4-BE49-F238E27FC236}">
                <a16:creationId xmlns:a16="http://schemas.microsoft.com/office/drawing/2014/main" id="{647373C7-EB73-F6AC-4506-235D1603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70040" y="2680543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 err="1">
                <a:ln w="3175">
                  <a:noFill/>
                </a:ln>
                <a:latin typeface="+mj-lt"/>
                <a:cs typeface="Segoe UI" panose="020B0502040204020203" pitchFamily="34" charset="0"/>
              </a:rPr>
              <a:t>DiskANN</a:t>
            </a:r>
            <a:r>
              <a:rPr lang="en-US" sz="24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 Index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(Gated</a:t>
            </a:r>
            <a:r>
              <a:rPr lang="en-US" sz="20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 Preview)</a:t>
            </a:r>
            <a:endParaRPr kumimoji="0" lang="en-US" sz="1100" b="0" i="0" u="none" strike="noStrike" kern="1200" cap="none" spc="0" normalizeH="0" baseline="0" noProof="0" dirty="0">
              <a:ln w="3175">
                <a:noFill/>
              </a:ln>
              <a:effectLst/>
              <a:uLnTx/>
              <a:uFillTx/>
              <a:latin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!!container">
            <a:extLst>
              <a:ext uri="{FF2B5EF4-FFF2-40B4-BE49-F238E27FC236}">
                <a16:creationId xmlns:a16="http://schemas.microsoft.com/office/drawing/2014/main" id="{F903E8A8-1F70-2E2A-D5A7-FE41D2E7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80596" y="2668294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Integrations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12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1B3E9-8B0B-8FA9-45D1-C601C0406193}"/>
              </a:ext>
            </a:extLst>
          </p:cNvPr>
          <p:cNvSpPr txBox="1"/>
          <p:nvPr/>
        </p:nvSpPr>
        <p:spPr>
          <a:xfrm>
            <a:off x="592964" y="6463375"/>
            <a:ext cx="40961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Aptos" panose="020B0004020202020204" pitchFamily="34" charset="0"/>
              </a:rPr>
              <a:t>Microsoft Confidential: Content is shared under NDA with Microsoft CAB members</a:t>
            </a:r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3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0" grpId="0"/>
      <p:bldP spid="11" grpId="0"/>
      <p:bldP spid="4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919</Words>
  <Application>Microsoft Office PowerPoint</Application>
  <PresentationFormat>Widescreen</PresentationFormat>
  <Paragraphs>180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Arial</vt:lpstr>
      <vt:lpstr>Calibri</vt:lpstr>
      <vt:lpstr>Consolas</vt:lpstr>
      <vt:lpstr>Segoe Sans Display Semibold</vt:lpstr>
      <vt:lpstr>Segoe UI</vt:lpstr>
      <vt:lpstr>Segoe UI Semibold</vt:lpstr>
      <vt:lpstr>Wingdings</vt:lpstr>
      <vt:lpstr>Microsoft AI Tour 16:9 Template Dark</vt:lpstr>
      <vt:lpstr>Scalable RAG with Azure Cosmos DB for NoSQL</vt:lpstr>
      <vt:lpstr>Agenda</vt:lpstr>
      <vt:lpstr>PowerPoint Presentation</vt:lpstr>
      <vt:lpstr>AI scenarios with Azure Cosmos DB for NoSQL</vt:lpstr>
      <vt:lpstr>KymChat</vt:lpstr>
      <vt:lpstr>ChatGPT scales with Azure Cosmos DB</vt:lpstr>
      <vt:lpstr>PowerPoint Presentation</vt:lpstr>
      <vt:lpstr>GenAI use cases with Azure Cosmos DB</vt:lpstr>
      <vt:lpstr>PowerPoint Presentation</vt:lpstr>
      <vt:lpstr>Vector Search in Azure Cosmos DB for NoSQL</vt:lpstr>
      <vt:lpstr>Multi-modal database with built-in DiskANN*</vt:lpstr>
      <vt:lpstr>DEMO</vt:lpstr>
      <vt:lpstr>Links</vt:lpstr>
      <vt:lpstr>Azure AI Advantage free offer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2024-10-01T19:28:14Z</dcterms:created>
  <dcterms:modified xsi:type="dcterms:W3CDTF">2024-10-01T19:28:26Z</dcterms:modified>
</cp:coreProperties>
</file>